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  <p:sldMasterId id="2147483740" r:id="rId2"/>
  </p:sldMasterIdLst>
  <p:notesMasterIdLst>
    <p:notesMasterId r:id="rId25"/>
  </p:notesMasterIdLst>
  <p:handoutMasterIdLst>
    <p:handoutMasterId r:id="rId26"/>
  </p:handoutMasterIdLst>
  <p:sldIdLst>
    <p:sldId id="259" r:id="rId3"/>
    <p:sldId id="260" r:id="rId4"/>
    <p:sldId id="262" r:id="rId5"/>
    <p:sldId id="263" r:id="rId6"/>
    <p:sldId id="264" r:id="rId7"/>
    <p:sldId id="301" r:id="rId8"/>
    <p:sldId id="266" r:id="rId9"/>
    <p:sldId id="281" r:id="rId10"/>
    <p:sldId id="303" r:id="rId11"/>
    <p:sldId id="304" r:id="rId12"/>
    <p:sldId id="268" r:id="rId13"/>
    <p:sldId id="286" r:id="rId14"/>
    <p:sldId id="287" r:id="rId15"/>
    <p:sldId id="289" r:id="rId16"/>
    <p:sldId id="290" r:id="rId17"/>
    <p:sldId id="274" r:id="rId18"/>
    <p:sldId id="293" r:id="rId19"/>
    <p:sldId id="297" r:id="rId20"/>
    <p:sldId id="298" r:id="rId21"/>
    <p:sldId id="299" r:id="rId22"/>
    <p:sldId id="300" r:id="rId23"/>
    <p:sldId id="280" r:id="rId24"/>
  </p:sldIdLst>
  <p:sldSz cx="11520488" cy="6480175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" id="{D682E588-29DA-4563-9765-1DCA816B6006}">
          <p14:sldIdLst>
            <p14:sldId id="259"/>
            <p14:sldId id="260"/>
            <p14:sldId id="262"/>
            <p14:sldId id="263"/>
            <p14:sldId id="264"/>
            <p14:sldId id="301"/>
            <p14:sldId id="266"/>
            <p14:sldId id="281"/>
            <p14:sldId id="303"/>
            <p14:sldId id="304"/>
            <p14:sldId id="268"/>
            <p14:sldId id="286"/>
            <p14:sldId id="287"/>
            <p14:sldId id="289"/>
            <p14:sldId id="290"/>
            <p14:sldId id="274"/>
            <p14:sldId id="293"/>
            <p14:sldId id="297"/>
            <p14:sldId id="298"/>
            <p14:sldId id="299"/>
            <p14:sldId id="300"/>
            <p14:sldId id="280"/>
          </p14:sldIdLst>
        </p14:section>
        <p14:section name="Inhalt" id="{0A10DB8B-14BA-4B43-926A-97AE5A605C06}">
          <p14:sldIdLst/>
        </p14:section>
        <p14:section name="Ende" id="{0AE023F4-CF61-4219-A87B-DBA07A9826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 Demcisin" initials="G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9"/>
    <a:srgbClr val="1F3365"/>
    <a:srgbClr val="000000"/>
    <a:srgbClr val="1C9B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2" autoAdjust="0"/>
    <p:restoredTop sz="86418"/>
  </p:normalViewPr>
  <p:slideViewPr>
    <p:cSldViewPr snapToGrid="0">
      <p:cViewPr varScale="1">
        <p:scale>
          <a:sx n="66" d="100"/>
          <a:sy n="66" d="100"/>
        </p:scale>
        <p:origin x="48" y="90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Daten\04_HR_EU_MoMa_RB_SKR\MV_RB\KR_Ybbstal\Waidhofen_Ybbs\6_Vorbereitung_SternXL_2024\Fragebogen\Auswertung\Auswertung_Waidhof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Daten\04_HR_EU_MoMa_RB_SKR\MV_RB\KR_Gro&#223;es%20Erlauftal\Purgstall\6_Dorf%20und%20Stadterneuerung_2024\1_Fragebogen\Ergebnisse\Umfrage%20Purgstall%20vollst&#228;ndi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F-40D6-8F05-C9198571B4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F-40D6-8F05-C9198571B4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F-40D6-8F05-C9198571B4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6F-40D6-8F05-C9198571B461}"/>
              </c:ext>
            </c:extLst>
          </c:dPt>
          <c:dLbls>
            <c:dLbl>
              <c:idx val="0"/>
              <c:layout>
                <c:manualLayout>
                  <c:x val="3.2763867154252113E-2"/>
                  <c:y val="-2.7033951864989667E-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6F-40D6-8F05-C9198571B461}"/>
                </c:ext>
              </c:extLst>
            </c:dLbl>
            <c:dLbl>
              <c:idx val="1"/>
              <c:layout>
                <c:manualLayout>
                  <c:x val="-7.9003418865433078E-2"/>
                  <c:y val="-0.162899705036343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6F-40D6-8F05-C9198571B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'[Umfrage Purgstall vollständige.xlsx]results-survey978962'!$A$2369:$A$2372</c:f>
              <c:strCache>
                <c:ptCount val="4"/>
                <c:pt idx="0">
                  <c:v>männlich </c:v>
                </c:pt>
                <c:pt idx="1">
                  <c:v>weiblich </c:v>
                </c:pt>
                <c:pt idx="2">
                  <c:v>divers </c:v>
                </c:pt>
                <c:pt idx="3">
                  <c:v>Keine Antwort</c:v>
                </c:pt>
              </c:strCache>
            </c:strRef>
          </c:cat>
          <c:val>
            <c:numRef>
              <c:f>'[Umfrage Purgstall vollständige.xlsx]results-survey978962'!$B$2369:$B$2372</c:f>
              <c:numCache>
                <c:formatCode>0.00%</c:formatCode>
                <c:ptCount val="4"/>
                <c:pt idx="0">
                  <c:v>0.32899022801302924</c:v>
                </c:pt>
                <c:pt idx="1">
                  <c:v>0.55863192182410426</c:v>
                </c:pt>
                <c:pt idx="2">
                  <c:v>3.2573289902280132E-3</c:v>
                </c:pt>
                <c:pt idx="3">
                  <c:v>0.10912052117263844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6F-40D6-8F05-C9198571B4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37373096570835"/>
          <c:y val="5.1954767979038821E-2"/>
          <c:w val="0.76962626903429165"/>
          <c:h val="0.842406079337454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'[Umfrage Purgstall vollständige.xlsx]Angebote'!$A$2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vollständige.xlsx]Angebote'!$B$2:$I$2</c:f>
              <c:numCache>
                <c:formatCode>0.00%</c:formatCode>
                <c:ptCount val="8"/>
                <c:pt idx="0">
                  <c:v>0.21824104234527689</c:v>
                </c:pt>
                <c:pt idx="1">
                  <c:v>0.35016286644951139</c:v>
                </c:pt>
                <c:pt idx="2">
                  <c:v>0.42508143322475578</c:v>
                </c:pt>
                <c:pt idx="3">
                  <c:v>0.16612377850162866</c:v>
                </c:pt>
                <c:pt idx="4">
                  <c:v>0.35667752442996742</c:v>
                </c:pt>
                <c:pt idx="5">
                  <c:v>0.17100977198697065</c:v>
                </c:pt>
                <c:pt idx="6">
                  <c:v>0.16775244299674266</c:v>
                </c:pt>
                <c:pt idx="7">
                  <c:v>0.10912052117263844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4-4D48-AA19-0EE677E113D2}"/>
            </c:ext>
          </c:extLst>
        </c:ser>
        <c:ser>
          <c:idx val="1"/>
          <c:order val="1"/>
          <c:tx>
            <c:strRef>
              <c:f>'[Umfrage Purgstall vollständige.xlsx]Angebote'!$A$3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vollständige.xlsx]Angebote'!$B$3:$I$3</c:f>
              <c:numCache>
                <c:formatCode>0.00%</c:formatCode>
                <c:ptCount val="8"/>
                <c:pt idx="0">
                  <c:v>0.45765472312703581</c:v>
                </c:pt>
                <c:pt idx="1">
                  <c:v>0.44136807817589568</c:v>
                </c:pt>
                <c:pt idx="2">
                  <c:v>0.34039087947882735</c:v>
                </c:pt>
                <c:pt idx="3">
                  <c:v>0.34527687296416937</c:v>
                </c:pt>
                <c:pt idx="4">
                  <c:v>0.35016286644951139</c:v>
                </c:pt>
                <c:pt idx="5">
                  <c:v>0.42671009771986973</c:v>
                </c:pt>
                <c:pt idx="6">
                  <c:v>0.40716612377850159</c:v>
                </c:pt>
                <c:pt idx="7">
                  <c:v>0.23941368078175895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4-4D48-AA19-0EE677E113D2}"/>
            </c:ext>
          </c:extLst>
        </c:ser>
        <c:ser>
          <c:idx val="2"/>
          <c:order val="2"/>
          <c:tx>
            <c:strRef>
              <c:f>'[Umfrage Purgstall vollständige.xlsx]Angebote'!$A$4</c:f>
              <c:strCache>
                <c:ptCount val="1"/>
                <c:pt idx="0">
                  <c:v>mäßig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E4-4F8F-890B-7292893CF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vollständige.xlsx]Angebote'!$B$4:$I$4</c:f>
              <c:numCache>
                <c:formatCode>0.00%</c:formatCode>
                <c:ptCount val="8"/>
                <c:pt idx="0">
                  <c:v>0.21661237785016285</c:v>
                </c:pt>
                <c:pt idx="1">
                  <c:v>0.10260586319218241</c:v>
                </c:pt>
                <c:pt idx="2">
                  <c:v>3.5830618892508145E-2</c:v>
                </c:pt>
                <c:pt idx="3">
                  <c:v>0.19543973941368079</c:v>
                </c:pt>
                <c:pt idx="4">
                  <c:v>5.7003257328990226E-2</c:v>
                </c:pt>
                <c:pt idx="5">
                  <c:v>0.26872964169381108</c:v>
                </c:pt>
                <c:pt idx="6">
                  <c:v>0.17263843648208468</c:v>
                </c:pt>
                <c:pt idx="7">
                  <c:v>0.17100977198697065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4-4D48-AA19-0EE677E113D2}"/>
            </c:ext>
          </c:extLst>
        </c:ser>
        <c:ser>
          <c:idx val="3"/>
          <c:order val="3"/>
          <c:tx>
            <c:strRef>
              <c:f>'[Umfrage Purgstall vollständige.xlsx]Angebote'!$A$5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vollständige.xlsx]Angebote'!$B$5:$I$5</c:f>
              <c:numCache>
                <c:formatCode>0.00%</c:formatCode>
                <c:ptCount val="8"/>
                <c:pt idx="0">
                  <c:v>3.2573289902280131E-2</c:v>
                </c:pt>
                <c:pt idx="1">
                  <c:v>6.5146579804560263E-3</c:v>
                </c:pt>
                <c:pt idx="2">
                  <c:v>4.8859934853420191E-3</c:v>
                </c:pt>
                <c:pt idx="3">
                  <c:v>5.0488599348534204E-2</c:v>
                </c:pt>
                <c:pt idx="4">
                  <c:v>6.5146579804560263E-3</c:v>
                </c:pt>
                <c:pt idx="5">
                  <c:v>4.071661237785016E-2</c:v>
                </c:pt>
                <c:pt idx="6">
                  <c:v>5.3745928338762218E-2</c:v>
                </c:pt>
                <c:pt idx="7">
                  <c:v>6.3517915309446255E-2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84-4D48-AA19-0EE677E113D2}"/>
            </c:ext>
          </c:extLst>
        </c:ser>
        <c:ser>
          <c:idx val="4"/>
          <c:order val="4"/>
          <c:tx>
            <c:strRef>
              <c:f>'[Umfrage Purgstall vollständige.xlsx]Angebote'!$A$6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vollständige.xlsx]Angebote'!$B$6:$I$6</c:f>
              <c:numCache>
                <c:formatCode>0.00%</c:formatCode>
                <c:ptCount val="8"/>
                <c:pt idx="0">
                  <c:v>9.7719869706840382E-3</c:v>
                </c:pt>
                <c:pt idx="1">
                  <c:v>0</c:v>
                </c:pt>
                <c:pt idx="2">
                  <c:v>0</c:v>
                </c:pt>
                <c:pt idx="3">
                  <c:v>1.3029315960912053E-2</c:v>
                </c:pt>
                <c:pt idx="4">
                  <c:v>1.6286644951140066E-3</c:v>
                </c:pt>
                <c:pt idx="5">
                  <c:v>1.3029315960912053E-2</c:v>
                </c:pt>
                <c:pt idx="6">
                  <c:v>1.1400651465798045E-2</c:v>
                </c:pt>
                <c:pt idx="7">
                  <c:v>3.0944625407166124E-2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4-4D48-AA19-0EE677E113D2}"/>
            </c:ext>
          </c:extLst>
        </c:ser>
        <c:ser>
          <c:idx val="5"/>
          <c:order val="5"/>
          <c:tx>
            <c:strRef>
              <c:f>'[Umfrage Purgstall vollständige.xlsx]Angebote'!$A$7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vollständige.xlsx]Angebote'!$B$1:$I$1</c:f>
              <c:strCache>
                <c:ptCount val="8"/>
                <c:pt idx="0">
                  <c:v>Veranstaltungsangebot</c:v>
                </c:pt>
                <c:pt idx="1">
                  <c:v>Angebot von Vereinen</c:v>
                </c:pt>
                <c:pt idx="2">
                  <c:v>Pfarre</c:v>
                </c:pt>
                <c:pt idx="3">
                  <c:v>Schule</c:v>
                </c:pt>
                <c:pt idx="4">
                  <c:v>Kindergarten</c:v>
                </c:pt>
                <c:pt idx="5">
                  <c:v>Freizeitangebot</c:v>
                </c:pt>
                <c:pt idx="6">
                  <c:v>Wohnangebot</c:v>
                </c:pt>
                <c:pt idx="7">
                  <c:v>Angebot an Baugründen</c:v>
                </c:pt>
              </c:strCache>
            </c:strRef>
          </c:cat>
          <c:val>
            <c:numRef>
              <c:f>'[Umfrage Purgstall vollständige.xlsx]Angebote'!$B$7:$I$7</c:f>
              <c:numCache>
                <c:formatCode>0.00%</c:formatCode>
                <c:ptCount val="8"/>
                <c:pt idx="0">
                  <c:v>6.5146579804560262E-2</c:v>
                </c:pt>
                <c:pt idx="1">
                  <c:v>9.93485342019544E-2</c:v>
                </c:pt>
                <c:pt idx="2">
                  <c:v>0.19381107491856678</c:v>
                </c:pt>
                <c:pt idx="3">
                  <c:v>0.22964169381107491</c:v>
                </c:pt>
                <c:pt idx="4">
                  <c:v>0.2280130293159609</c:v>
                </c:pt>
                <c:pt idx="5">
                  <c:v>7.9804560260586313E-2</c:v>
                </c:pt>
                <c:pt idx="6">
                  <c:v>0.18729641693811075</c:v>
                </c:pt>
                <c:pt idx="7">
                  <c:v>0.3859934853420196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84-4D48-AA19-0EE677E113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53386848"/>
        <c:axId val="953388512"/>
      </c:barChart>
      <c:catAx>
        <c:axId val="9533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3388512"/>
        <c:crosses val="autoZero"/>
        <c:auto val="1"/>
        <c:lblAlgn val="ctr"/>
        <c:lblOffset val="100"/>
        <c:noMultiLvlLbl val="0"/>
      </c:catAx>
      <c:valAx>
        <c:axId val="9533885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533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67928539695244"/>
          <c:y val="6.4388301000604335E-3"/>
          <c:w val="0.75116243878098887"/>
          <c:h val="8.3925088519474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1613745336529"/>
          <c:y val="9.5602364568368237E-2"/>
          <c:w val="0.67868386254663471"/>
          <c:h val="0.887765508335988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'[Umfrage Purgstall vollständige.xlsx]Angebote'!$C$28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420274497724335E-17"/>
                  <c:y val="-1.742393186506908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0D-4387-B99D-0DD896FB0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vollständige.xlsx]Angebote'!$D$28:$K$28</c:f>
              <c:numCache>
                <c:formatCode>0.00%</c:formatCode>
                <c:ptCount val="8"/>
                <c:pt idx="0">
                  <c:v>8.143322475570032E-2</c:v>
                </c:pt>
                <c:pt idx="1">
                  <c:v>0.13843648208469056</c:v>
                </c:pt>
                <c:pt idx="2">
                  <c:v>0.28338762214983715</c:v>
                </c:pt>
                <c:pt idx="3">
                  <c:v>0.32247557003257327</c:v>
                </c:pt>
                <c:pt idx="4">
                  <c:v>0.10097719869706841</c:v>
                </c:pt>
                <c:pt idx="5">
                  <c:v>0.1758957654723127</c:v>
                </c:pt>
                <c:pt idx="6">
                  <c:v>0.27524429967426711</c:v>
                </c:pt>
                <c:pt idx="7">
                  <c:v>0.11237785016286644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F-4D97-8597-CA4E5BE3DBE4}"/>
            </c:ext>
          </c:extLst>
        </c:ser>
        <c:ser>
          <c:idx val="1"/>
          <c:order val="1"/>
          <c:tx>
            <c:strRef>
              <c:f>'[Umfrage Purgstall vollständige.xlsx]Angebote'!$C$29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vollständige.xlsx]Angebote'!$D$29:$K$29</c:f>
              <c:numCache>
                <c:formatCode>0.00%</c:formatCode>
                <c:ptCount val="8"/>
                <c:pt idx="0">
                  <c:v>0.31596091205211724</c:v>
                </c:pt>
                <c:pt idx="1">
                  <c:v>0.41368078175895767</c:v>
                </c:pt>
                <c:pt idx="2">
                  <c:v>0.44788273615635177</c:v>
                </c:pt>
                <c:pt idx="3">
                  <c:v>0.40716612377850159</c:v>
                </c:pt>
                <c:pt idx="4">
                  <c:v>0.39413680781758953</c:v>
                </c:pt>
                <c:pt idx="5">
                  <c:v>0.45928338762214982</c:v>
                </c:pt>
                <c:pt idx="6">
                  <c:v>0.47882736156351791</c:v>
                </c:pt>
                <c:pt idx="7">
                  <c:v>0.3306188925081433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F-4D97-8597-CA4E5BE3DBE4}"/>
            </c:ext>
          </c:extLst>
        </c:ser>
        <c:ser>
          <c:idx val="2"/>
          <c:order val="2"/>
          <c:tx>
            <c:strRef>
              <c:f>'[Umfrage Purgstall vollständige.xlsx]Angebote'!$C$30</c:f>
              <c:strCache>
                <c:ptCount val="1"/>
                <c:pt idx="0">
                  <c:v>mäßig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vollständige.xlsx]Angebote'!$D$30:$K$30</c:f>
              <c:numCache>
                <c:formatCode>0.00%</c:formatCode>
                <c:ptCount val="8"/>
                <c:pt idx="0">
                  <c:v>0.27035830618892509</c:v>
                </c:pt>
                <c:pt idx="1">
                  <c:v>0.26058631921824105</c:v>
                </c:pt>
                <c:pt idx="2">
                  <c:v>0.17752442996742668</c:v>
                </c:pt>
                <c:pt idx="3">
                  <c:v>0.1254071661237785</c:v>
                </c:pt>
                <c:pt idx="4">
                  <c:v>0.2280130293159609</c:v>
                </c:pt>
                <c:pt idx="5">
                  <c:v>0.18078175895765472</c:v>
                </c:pt>
                <c:pt idx="6">
                  <c:v>0.14495114006514659</c:v>
                </c:pt>
                <c:pt idx="7">
                  <c:v>0.2719869706840391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F-4D97-8597-CA4E5BE3DBE4}"/>
            </c:ext>
          </c:extLst>
        </c:ser>
        <c:ser>
          <c:idx val="3"/>
          <c:order val="3"/>
          <c:tx>
            <c:strRef>
              <c:f>'[Umfrage Purgstall vollständige.xlsx]Angebote'!$C$31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vollständige.xlsx]Angebote'!$D$31:$K$31</c:f>
              <c:numCache>
                <c:formatCode>0.00%</c:formatCode>
                <c:ptCount val="8"/>
                <c:pt idx="0">
                  <c:v>8.143322475570032E-2</c:v>
                </c:pt>
                <c:pt idx="1">
                  <c:v>8.4690553745928335E-2</c:v>
                </c:pt>
                <c:pt idx="2">
                  <c:v>1.7915309446254073E-2</c:v>
                </c:pt>
                <c:pt idx="3">
                  <c:v>3.2573289902280131E-2</c:v>
                </c:pt>
                <c:pt idx="4">
                  <c:v>2.7687296416938109E-2</c:v>
                </c:pt>
                <c:pt idx="5">
                  <c:v>3.0944625407166124E-2</c:v>
                </c:pt>
                <c:pt idx="6">
                  <c:v>2.1172638436482084E-2</c:v>
                </c:pt>
                <c:pt idx="7">
                  <c:v>5.0488599348534204E-2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4F-4D97-8597-CA4E5BE3DBE4}"/>
            </c:ext>
          </c:extLst>
        </c:ser>
        <c:ser>
          <c:idx val="4"/>
          <c:order val="4"/>
          <c:tx>
            <c:strRef>
              <c:f>'[Umfrage Purgstall vollständige.xlsx]Angebote'!$C$32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vollständige.xlsx]Angebote'!$D$32:$K$32</c:f>
              <c:numCache>
                <c:formatCode>0.00%</c:formatCode>
                <c:ptCount val="8"/>
                <c:pt idx="0">
                  <c:v>2.7687296416938109E-2</c:v>
                </c:pt>
                <c:pt idx="1">
                  <c:v>2.9315960912052116E-2</c:v>
                </c:pt>
                <c:pt idx="2">
                  <c:v>1.6286644951140066E-3</c:v>
                </c:pt>
                <c:pt idx="3">
                  <c:v>1.1400651465798045E-2</c:v>
                </c:pt>
                <c:pt idx="4">
                  <c:v>6.5146579804560263E-3</c:v>
                </c:pt>
                <c:pt idx="5">
                  <c:v>1.1400651465798045E-2</c:v>
                </c:pt>
                <c:pt idx="6">
                  <c:v>8.1433224755700327E-3</c:v>
                </c:pt>
                <c:pt idx="7">
                  <c:v>1.1400651465798045E-2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4F-4D97-8597-CA4E5BE3DBE4}"/>
            </c:ext>
          </c:extLst>
        </c:ser>
        <c:ser>
          <c:idx val="5"/>
          <c:order val="5"/>
          <c:tx>
            <c:strRef>
              <c:f>'[Umfrage Purgstall vollständige.xlsx]Angebote'!$C$33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vollständige.xlsx]Angebote'!$D$27:$K$27</c:f>
              <c:strCache>
                <c:ptCount val="8"/>
                <c:pt idx="0">
                  <c:v>Politisches Klima</c:v>
                </c:pt>
                <c:pt idx="1">
                  <c:v>Verkehrssicherheit</c:v>
                </c:pt>
                <c:pt idx="2">
                  <c:v>Ortsbild</c:v>
                </c:pt>
                <c:pt idx="3">
                  <c:v>Naherholung</c:v>
                </c:pt>
                <c:pt idx="4">
                  <c:v>Maßnahmen  (erneuerbare) Energie)</c:v>
                </c:pt>
                <c:pt idx="5">
                  <c:v>Erreichbarkeit/Öffnungszeiten Gemeindeeinrichtungen</c:v>
                </c:pt>
                <c:pt idx="6">
                  <c:v>Rad- und Wanderwege</c:v>
                </c:pt>
                <c:pt idx="7">
                  <c:v>Arbeitsplatzangebot</c:v>
                </c:pt>
              </c:strCache>
            </c:strRef>
          </c:cat>
          <c:val>
            <c:numRef>
              <c:f>'[Umfrage Purgstall vollständige.xlsx]Angebote'!$D$33:$K$33</c:f>
              <c:numCache>
                <c:formatCode>0.00%</c:formatCode>
                <c:ptCount val="8"/>
                <c:pt idx="0">
                  <c:v>0.22312703583061888</c:v>
                </c:pt>
                <c:pt idx="1">
                  <c:v>7.3289902280130298E-2</c:v>
                </c:pt>
                <c:pt idx="2">
                  <c:v>7.1661237785016291E-2</c:v>
                </c:pt>
                <c:pt idx="3">
                  <c:v>0.10097719869706841</c:v>
                </c:pt>
                <c:pt idx="4">
                  <c:v>0.24267100977198697</c:v>
                </c:pt>
                <c:pt idx="5">
                  <c:v>0.14169381107491857</c:v>
                </c:pt>
                <c:pt idx="6">
                  <c:v>7.1661237785016291E-2</c:v>
                </c:pt>
                <c:pt idx="7">
                  <c:v>0.22312703583061888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4F-4D97-8597-CA4E5BE3D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66923584"/>
        <c:axId val="953389344"/>
      </c:barChart>
      <c:catAx>
        <c:axId val="9669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3389344"/>
        <c:crosses val="autoZero"/>
        <c:auto val="1"/>
        <c:lblAlgn val="ctr"/>
        <c:lblOffset val="100"/>
        <c:noMultiLvlLbl val="0"/>
      </c:catAx>
      <c:valAx>
        <c:axId val="95338934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669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538426543947321E-2"/>
          <c:y val="3.0888236034766196E-2"/>
          <c:w val="0.56168901540360228"/>
          <c:h val="4.5705983281438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04264154049795"/>
          <c:y val="9.9993068741785429E-2"/>
          <c:w val="0.79095735845950199"/>
          <c:h val="0.869652800456463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'[Umfrage Purgstall vollständige.xlsx]Maßnahmen und Entwicklungen'!$A$2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Entwicklungen'!$B$2:$F$2</c:f>
              <c:numCache>
                <c:formatCode>0.00%</c:formatCode>
                <c:ptCount val="5"/>
                <c:pt idx="0">
                  <c:v>0.43648208469055377</c:v>
                </c:pt>
                <c:pt idx="1">
                  <c:v>0.1758957654723127</c:v>
                </c:pt>
                <c:pt idx="2">
                  <c:v>0.25244299674267101</c:v>
                </c:pt>
                <c:pt idx="3">
                  <c:v>0.31433224755700323</c:v>
                </c:pt>
                <c:pt idx="4">
                  <c:v>0.63517915309446249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9-46B2-B78A-8297C8A81C59}"/>
            </c:ext>
          </c:extLst>
        </c:ser>
        <c:ser>
          <c:idx val="1"/>
          <c:order val="1"/>
          <c:tx>
            <c:strRef>
              <c:f>'[Umfrage Purgstall vollständige.xlsx]Maßnahmen und Entwicklungen'!$A$3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Entwicklungen'!$B$3:$F$3</c:f>
              <c:numCache>
                <c:formatCode>0.00%</c:formatCode>
                <c:ptCount val="5"/>
                <c:pt idx="0">
                  <c:v>0.33550488599348532</c:v>
                </c:pt>
                <c:pt idx="1">
                  <c:v>0.43811074918566772</c:v>
                </c:pt>
                <c:pt idx="2">
                  <c:v>0.39087947882736157</c:v>
                </c:pt>
                <c:pt idx="3">
                  <c:v>0.32247557003257327</c:v>
                </c:pt>
                <c:pt idx="4">
                  <c:v>0.24104234527687296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9-46B2-B78A-8297C8A81C59}"/>
            </c:ext>
          </c:extLst>
        </c:ser>
        <c:ser>
          <c:idx val="2"/>
          <c:order val="2"/>
          <c:tx>
            <c:strRef>
              <c:f>'[Umfrage Purgstall vollständige.xlsx]Maßnahmen und Entwicklungen'!$A$4</c:f>
              <c:strCache>
                <c:ptCount val="1"/>
                <c:pt idx="0">
                  <c:v>mäßig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Entwicklungen'!$B$4:$F$4</c:f>
              <c:numCache>
                <c:formatCode>0.00%</c:formatCode>
                <c:ptCount val="5"/>
                <c:pt idx="0">
                  <c:v>7.4918566775244305E-2</c:v>
                </c:pt>
                <c:pt idx="1">
                  <c:v>0.16938110749185667</c:v>
                </c:pt>
                <c:pt idx="2">
                  <c:v>0.20358306188925079</c:v>
                </c:pt>
                <c:pt idx="3">
                  <c:v>0.21335504885993486</c:v>
                </c:pt>
                <c:pt idx="4">
                  <c:v>6.3517915309446255E-2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9-46B2-B78A-8297C8A81C59}"/>
            </c:ext>
          </c:extLst>
        </c:ser>
        <c:ser>
          <c:idx val="3"/>
          <c:order val="3"/>
          <c:tx>
            <c:strRef>
              <c:f>'[Umfrage Purgstall vollständige.xlsx]Maßnahmen und Entwicklungen'!$A$5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Entwicklungen'!$B$5:$F$5</c:f>
              <c:numCache>
                <c:formatCode>0.00%</c:formatCode>
                <c:ptCount val="5"/>
                <c:pt idx="0">
                  <c:v>1.1400651465798045E-2</c:v>
                </c:pt>
                <c:pt idx="1">
                  <c:v>3.5830618892508145E-2</c:v>
                </c:pt>
                <c:pt idx="2">
                  <c:v>3.5830618892508145E-2</c:v>
                </c:pt>
                <c:pt idx="3">
                  <c:v>6.8403908794788276E-2</c:v>
                </c:pt>
                <c:pt idx="4">
                  <c:v>1.1400651465798045E-2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9-46B2-B78A-8297C8A81C59}"/>
            </c:ext>
          </c:extLst>
        </c:ser>
        <c:ser>
          <c:idx val="4"/>
          <c:order val="4"/>
          <c:tx>
            <c:strRef>
              <c:f>'[Umfrage Purgstall vollständige.xlsx]Maßnahmen und Entwicklungen'!$A$6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Entwicklungen'!$B$6:$F$6</c:f>
              <c:numCache>
                <c:formatCode>0.00%</c:formatCode>
                <c:ptCount val="5"/>
                <c:pt idx="0">
                  <c:v>1.6286644951140066E-3</c:v>
                </c:pt>
                <c:pt idx="1">
                  <c:v>1.1400651465798045E-2</c:v>
                </c:pt>
                <c:pt idx="2">
                  <c:v>1.6286644951140065E-2</c:v>
                </c:pt>
                <c:pt idx="3">
                  <c:v>2.4429967426710098E-2</c:v>
                </c:pt>
                <c:pt idx="4">
                  <c:v>1.6286644951140066E-3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F9-46B2-B78A-8297C8A81C59}"/>
            </c:ext>
          </c:extLst>
        </c:ser>
        <c:ser>
          <c:idx val="5"/>
          <c:order val="5"/>
          <c:tx>
            <c:strRef>
              <c:f>'[Umfrage Purgstall vollständige.xlsx]Maßnahmen und Entwicklungen'!$A$7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vollständige.xlsx]Maßnahmen und Entwicklungen'!$B$1:$F$1</c:f>
              <c:strCache>
                <c:ptCount val="5"/>
                <c:pt idx="0">
                  <c:v>Glasfaserausbau</c:v>
                </c:pt>
                <c:pt idx="1">
                  <c:v>Siedlungsentwicklung</c:v>
                </c:pt>
                <c:pt idx="2">
                  <c:v>Errichtung Radwege</c:v>
                </c:pt>
                <c:pt idx="3">
                  <c:v>Ortskernbelebung</c:v>
                </c:pt>
                <c:pt idx="4">
                  <c:v>Medizin. Versorgung</c:v>
                </c:pt>
              </c:strCache>
            </c:strRef>
          </c:cat>
          <c:val>
            <c:numRef>
              <c:f>'[Umfrage Purgstall vollständige.xlsx]Maßnahmen und Entwicklungen'!$B$7:$F$7</c:f>
              <c:numCache>
                <c:formatCode>0.00%</c:formatCode>
                <c:ptCount val="5"/>
                <c:pt idx="0">
                  <c:v>0.14006514657980457</c:v>
                </c:pt>
                <c:pt idx="1">
                  <c:v>0.16938110749185667</c:v>
                </c:pt>
                <c:pt idx="2">
                  <c:v>0.10097719869706841</c:v>
                </c:pt>
                <c:pt idx="3">
                  <c:v>5.7003257328990226E-2</c:v>
                </c:pt>
                <c:pt idx="4">
                  <c:v>4.7231270358306189E-2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F9-46B2-B78A-8297C8A81C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298720"/>
        <c:axId val="171299552"/>
      </c:barChart>
      <c:catAx>
        <c:axId val="1712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299552"/>
        <c:crosses val="autoZero"/>
        <c:auto val="1"/>
        <c:lblAlgn val="ctr"/>
        <c:lblOffset val="100"/>
        <c:noMultiLvlLbl val="0"/>
      </c:catAx>
      <c:valAx>
        <c:axId val="17129955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712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78100312549384"/>
          <c:y val="9.8296311469369679E-2"/>
          <c:w val="0.68621899687450616"/>
          <c:h val="0.871864629351680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'[Umfrage Purgstall vollständige.xlsx]Herausforderungen'!$A$2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vollständige.xlsx]Herausforderungen'!$B$2:$F$2</c:f>
              <c:numCache>
                <c:formatCode>0.00%</c:formatCode>
                <c:ptCount val="5"/>
                <c:pt idx="0">
                  <c:v>0.46579804560260585</c:v>
                </c:pt>
                <c:pt idx="1">
                  <c:v>0.57980456026058635</c:v>
                </c:pt>
                <c:pt idx="2">
                  <c:v>0.54234527687296419</c:v>
                </c:pt>
                <c:pt idx="3">
                  <c:v>0.33224755700325731</c:v>
                </c:pt>
                <c:pt idx="4">
                  <c:v>0.17752442996742668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9-4056-9549-5C696D49E16C}"/>
            </c:ext>
          </c:extLst>
        </c:ser>
        <c:ser>
          <c:idx val="1"/>
          <c:order val="1"/>
          <c:tx>
            <c:strRef>
              <c:f>'[Umfrage Purgstall vollständige.xlsx]Herausforderungen'!$A$3</c:f>
              <c:strCache>
                <c:ptCount val="1"/>
                <c:pt idx="0">
                  <c:v>wichtig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vollständige.xlsx]Herausforderungen'!$B$3:$F$3</c:f>
              <c:numCache>
                <c:formatCode>0.00%</c:formatCode>
                <c:ptCount val="5"/>
                <c:pt idx="0">
                  <c:v>0.32899022801302924</c:v>
                </c:pt>
                <c:pt idx="1">
                  <c:v>0.28013029315960913</c:v>
                </c:pt>
                <c:pt idx="2">
                  <c:v>0.33387622149837137</c:v>
                </c:pt>
                <c:pt idx="3">
                  <c:v>0.3517915309446254</c:v>
                </c:pt>
                <c:pt idx="4">
                  <c:v>0.32247557003257327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9-4056-9549-5C696D49E16C}"/>
            </c:ext>
          </c:extLst>
        </c:ser>
        <c:ser>
          <c:idx val="2"/>
          <c:order val="2"/>
          <c:tx>
            <c:strRef>
              <c:f>'[Umfrage Purgstall vollständige.xlsx]Herausforderungen'!$A$4</c:f>
              <c:strCache>
                <c:ptCount val="1"/>
                <c:pt idx="0">
                  <c:v>unentschieden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vollständige.xlsx]Herausforderungen'!$B$4:$F$4</c:f>
              <c:numCache>
                <c:formatCode>0.00%</c:formatCode>
                <c:ptCount val="5"/>
                <c:pt idx="0">
                  <c:v>7.6547231270358312E-2</c:v>
                </c:pt>
                <c:pt idx="1">
                  <c:v>5.5374592833876218E-2</c:v>
                </c:pt>
                <c:pt idx="2">
                  <c:v>3.4201954397394138E-2</c:v>
                </c:pt>
                <c:pt idx="3">
                  <c:v>0.15635179153094461</c:v>
                </c:pt>
                <c:pt idx="4">
                  <c:v>0.22475570032573289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9-4056-9549-5C696D49E16C}"/>
            </c:ext>
          </c:extLst>
        </c:ser>
        <c:ser>
          <c:idx val="3"/>
          <c:order val="3"/>
          <c:tx>
            <c:strRef>
              <c:f>'[Umfrage Purgstall vollständige.xlsx]Herausforderungen'!$A$5</c:f>
              <c:strCache>
                <c:ptCount val="1"/>
                <c:pt idx="0">
                  <c:v>unwichtig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vollständige.xlsx]Herausforderungen'!$B$5:$F$5</c:f>
              <c:numCache>
                <c:formatCode>0.00%</c:formatCode>
                <c:ptCount val="5"/>
                <c:pt idx="0">
                  <c:v>0</c:v>
                </c:pt>
                <c:pt idx="1">
                  <c:v>3.2573289902280132E-3</c:v>
                </c:pt>
                <c:pt idx="2">
                  <c:v>0</c:v>
                </c:pt>
                <c:pt idx="3">
                  <c:v>5.2117263843648211E-2</c:v>
                </c:pt>
                <c:pt idx="4">
                  <c:v>0.10423452768729642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F9-4056-9549-5C696D49E16C}"/>
            </c:ext>
          </c:extLst>
        </c:ser>
        <c:ser>
          <c:idx val="4"/>
          <c:order val="4"/>
          <c:tx>
            <c:strRef>
              <c:f>'[Umfrage Purgstall vollständige.xlsx]Herausforderungen'!$A$6</c:f>
              <c:strCache>
                <c:ptCount val="1"/>
                <c:pt idx="0">
                  <c:v>völlig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vollständige.xlsx]Herausforderungen'!$B$6:$F$6</c:f>
              <c:numCache>
                <c:formatCode>0.00%</c:formatCode>
                <c:ptCount val="5"/>
                <c:pt idx="0">
                  <c:v>1.6286644951140066E-3</c:v>
                </c:pt>
                <c:pt idx="1">
                  <c:v>0</c:v>
                </c:pt>
                <c:pt idx="2">
                  <c:v>3.2573289902280132E-3</c:v>
                </c:pt>
                <c:pt idx="3">
                  <c:v>1.7915309446254073E-2</c:v>
                </c:pt>
                <c:pt idx="4">
                  <c:v>3.4201954397394138E-2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9-4056-9549-5C696D49E16C}"/>
            </c:ext>
          </c:extLst>
        </c:ser>
        <c:ser>
          <c:idx val="5"/>
          <c:order val="5"/>
          <c:tx>
            <c:strRef>
              <c:f>'[Umfrage Purgstall vollständige.xlsx]Herausforderungen'!$A$7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vollständige.xlsx]Herausforderungen'!$B$1:$F$1</c:f>
              <c:strCache>
                <c:ptCount val="5"/>
                <c:pt idx="0">
                  <c:v>Kinderbetreuung</c:v>
                </c:pt>
                <c:pt idx="1">
                  <c:v>Leben im Alter</c:v>
                </c:pt>
                <c:pt idx="2">
                  <c:v>Angebote Kinder/Jugendliche</c:v>
                </c:pt>
                <c:pt idx="3">
                  <c:v>Veranstaltungszentrum</c:v>
                </c:pt>
                <c:pt idx="4">
                  <c:v>aktive Betriebsgebietserweiterungen</c:v>
                </c:pt>
              </c:strCache>
            </c:strRef>
          </c:cat>
          <c:val>
            <c:numRef>
              <c:f>'[Umfrage Purgstall vollständige.xlsx]Herausforderungen'!$B$7:$F$7</c:f>
              <c:numCache>
                <c:formatCode>0.00%</c:formatCode>
                <c:ptCount val="5"/>
                <c:pt idx="0">
                  <c:v>0.12703583061889251</c:v>
                </c:pt>
                <c:pt idx="1">
                  <c:v>8.143322475570032E-2</c:v>
                </c:pt>
                <c:pt idx="2">
                  <c:v>8.6319218241042342E-2</c:v>
                </c:pt>
                <c:pt idx="3">
                  <c:v>8.9576547231270356E-2</c:v>
                </c:pt>
                <c:pt idx="4">
                  <c:v>0.13680781758957655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F9-4056-9549-5C696D49E1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42836016"/>
        <c:axId val="1142834352"/>
      </c:barChart>
      <c:catAx>
        <c:axId val="114283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42834352"/>
        <c:crosses val="autoZero"/>
        <c:auto val="1"/>
        <c:lblAlgn val="ctr"/>
        <c:lblOffset val="100"/>
        <c:noMultiLvlLbl val="0"/>
      </c:catAx>
      <c:valAx>
        <c:axId val="114283435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4283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673149548942834E-2"/>
          <c:y val="2.1701133948326953E-2"/>
          <c:w val="0.71575807571460104"/>
          <c:h val="5.218140182917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1430128176252"/>
          <c:y val="9.8296311469369679E-2"/>
          <c:w val="0.74971820623316943"/>
          <c:h val="0.871864629351680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'[Umfrage Purgstall vollständige.xlsx]Herausforderungen'!$A$28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vollständige.xlsx]Herausforderungen'!$B$28:$F$28</c:f>
              <c:numCache>
                <c:formatCode>0.00%</c:formatCode>
                <c:ptCount val="5"/>
                <c:pt idx="0">
                  <c:v>0.42671009771986973</c:v>
                </c:pt>
                <c:pt idx="1">
                  <c:v>0.36319218241042345</c:v>
                </c:pt>
                <c:pt idx="2">
                  <c:v>0.55374592833876224</c:v>
                </c:pt>
                <c:pt idx="3">
                  <c:v>0.35993485342019549</c:v>
                </c:pt>
                <c:pt idx="4">
                  <c:v>0.38925081433224756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7-4590-9639-EC0B3439D366}"/>
            </c:ext>
          </c:extLst>
        </c:ser>
        <c:ser>
          <c:idx val="1"/>
          <c:order val="1"/>
          <c:tx>
            <c:strRef>
              <c:f>'[Umfrage Purgstall vollständige.xlsx]Herausforderungen'!$A$29</c:f>
              <c:strCache>
                <c:ptCount val="1"/>
                <c:pt idx="0">
                  <c:v>wichtig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vollständige.xlsx]Herausforderungen'!$B$29:$F$29</c:f>
              <c:numCache>
                <c:formatCode>0.00%</c:formatCode>
                <c:ptCount val="5"/>
                <c:pt idx="0">
                  <c:v>0.3534201954397394</c:v>
                </c:pt>
                <c:pt idx="1">
                  <c:v>0.32247557003257327</c:v>
                </c:pt>
                <c:pt idx="2">
                  <c:v>0.30130293159609123</c:v>
                </c:pt>
                <c:pt idx="3">
                  <c:v>0.38925081433224756</c:v>
                </c:pt>
                <c:pt idx="4">
                  <c:v>0.32736156351791529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7-4590-9639-EC0B3439D366}"/>
            </c:ext>
          </c:extLst>
        </c:ser>
        <c:ser>
          <c:idx val="2"/>
          <c:order val="2"/>
          <c:tx>
            <c:strRef>
              <c:f>'[Umfrage Purgstall vollständige.xlsx]Herausforderungen'!$A$30</c:f>
              <c:strCache>
                <c:ptCount val="1"/>
                <c:pt idx="0">
                  <c:v>unentschieden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vollständige.xlsx]Herausforderungen'!$B$30:$F$30</c:f>
              <c:numCache>
                <c:formatCode>0.00%</c:formatCode>
                <c:ptCount val="5"/>
                <c:pt idx="0">
                  <c:v>0.10749185667752444</c:v>
                </c:pt>
                <c:pt idx="1">
                  <c:v>0.1758957654723127</c:v>
                </c:pt>
                <c:pt idx="2">
                  <c:v>6.026058631921824E-2</c:v>
                </c:pt>
                <c:pt idx="3">
                  <c:v>0.12052117263843648</c:v>
                </c:pt>
                <c:pt idx="4">
                  <c:v>0.15309446254071662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7-4590-9639-EC0B3439D366}"/>
            </c:ext>
          </c:extLst>
        </c:ser>
        <c:ser>
          <c:idx val="3"/>
          <c:order val="3"/>
          <c:tx>
            <c:strRef>
              <c:f>'[Umfrage Purgstall vollständige.xlsx]Herausforderungen'!$A$31</c:f>
              <c:strCache>
                <c:ptCount val="1"/>
                <c:pt idx="0">
                  <c:v>unwichtig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vollständige.xlsx]Herausforderungen'!$B$31:$F$31</c:f>
              <c:numCache>
                <c:formatCode>0.00%</c:formatCode>
                <c:ptCount val="5"/>
                <c:pt idx="0">
                  <c:v>2.4429967426710098E-2</c:v>
                </c:pt>
                <c:pt idx="1">
                  <c:v>5.3745928338762218E-2</c:v>
                </c:pt>
                <c:pt idx="2">
                  <c:v>6.5146579804560263E-3</c:v>
                </c:pt>
                <c:pt idx="3">
                  <c:v>1.7915309446254073E-2</c:v>
                </c:pt>
                <c:pt idx="4">
                  <c:v>2.2801302931596091E-2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57-4590-9639-EC0B3439D366}"/>
            </c:ext>
          </c:extLst>
        </c:ser>
        <c:ser>
          <c:idx val="4"/>
          <c:order val="4"/>
          <c:tx>
            <c:strRef>
              <c:f>'[Umfrage Purgstall vollständige.xlsx]Herausforderungen'!$A$32</c:f>
              <c:strCache>
                <c:ptCount val="1"/>
                <c:pt idx="0">
                  <c:v>völlig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vollständige.xlsx]Herausforderungen'!$B$32:$F$32</c:f>
              <c:numCache>
                <c:formatCode>0.00%</c:formatCode>
                <c:ptCount val="5"/>
                <c:pt idx="0">
                  <c:v>0</c:v>
                </c:pt>
                <c:pt idx="1">
                  <c:v>8.1433224755700327E-3</c:v>
                </c:pt>
                <c:pt idx="2">
                  <c:v>0</c:v>
                </c:pt>
                <c:pt idx="3">
                  <c:v>9.7719869706840382E-3</c:v>
                </c:pt>
                <c:pt idx="4">
                  <c:v>1.3029315960912053E-2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57-4590-9639-EC0B3439D366}"/>
            </c:ext>
          </c:extLst>
        </c:ser>
        <c:ser>
          <c:idx val="5"/>
          <c:order val="5"/>
          <c:tx>
            <c:strRef>
              <c:f>'[Umfrage Purgstall vollständige.xlsx]Herausforderungen'!$A$33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vollständige.xlsx]Herausforderungen'!$B$27:$F$27</c:f>
              <c:strCache>
                <c:ptCount val="5"/>
                <c:pt idx="0">
                  <c:v>Mobilität/ÖV</c:v>
                </c:pt>
                <c:pt idx="1">
                  <c:v>Attraktivierung Freibad</c:v>
                </c:pt>
                <c:pt idx="2">
                  <c:v>Gemeinschaft, Zusammenhalt</c:v>
                </c:pt>
                <c:pt idx="3">
                  <c:v>Vereinswesen</c:v>
                </c:pt>
                <c:pt idx="4">
                  <c:v>klimafitte Ortsgestaltung</c:v>
                </c:pt>
              </c:strCache>
            </c:strRef>
          </c:cat>
          <c:val>
            <c:numRef>
              <c:f>'[Umfrage Purgstall vollständige.xlsx]Herausforderungen'!$B$33:$F$33</c:f>
              <c:numCache>
                <c:formatCode>0.00%</c:formatCode>
                <c:ptCount val="5"/>
                <c:pt idx="0">
                  <c:v>8.7947882736156349E-2</c:v>
                </c:pt>
                <c:pt idx="1">
                  <c:v>7.6547231270358312E-2</c:v>
                </c:pt>
                <c:pt idx="2">
                  <c:v>7.8175895765472306E-2</c:v>
                </c:pt>
                <c:pt idx="3">
                  <c:v>0.10260586319218241</c:v>
                </c:pt>
                <c:pt idx="4">
                  <c:v>9.4462540716612378E-2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57-4590-9639-EC0B3439D3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5106416"/>
        <c:axId val="485108080"/>
      </c:barChart>
      <c:catAx>
        <c:axId val="4851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5108080"/>
        <c:crosses val="autoZero"/>
        <c:auto val="1"/>
        <c:lblAlgn val="ctr"/>
        <c:lblOffset val="100"/>
        <c:noMultiLvlLbl val="0"/>
      </c:catAx>
      <c:valAx>
        <c:axId val="48510808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851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144566746937606E-2"/>
          <c:y val="5.4252834870817382E-3"/>
          <c:w val="0.68702752000214584"/>
          <c:h val="5.2181401829174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vollständige.xlsx]results-survey978962'!$A$1468:$A$1478</c:f>
              <c:strCache>
                <c:ptCount val="11"/>
                <c:pt idx="0">
                  <c:v>Gemeindezeitung </c:v>
                </c:pt>
                <c:pt idx="1">
                  <c:v>Regionalzeitungen </c:v>
                </c:pt>
                <c:pt idx="2">
                  <c:v>NÖN </c:v>
                </c:pt>
                <c:pt idx="3">
                  <c:v>Gemeinderatssitzung </c:v>
                </c:pt>
                <c:pt idx="4">
                  <c:v>Gespräch mit Gemeindevertretern </c:v>
                </c:pt>
                <c:pt idx="5">
                  <c:v>Gespräch mit Bekannten/Freunden </c:v>
                </c:pt>
                <c:pt idx="6">
                  <c:v>Anschlagtafel/Schaukästen </c:v>
                </c:pt>
                <c:pt idx="7">
                  <c:v>Website </c:v>
                </c:pt>
                <c:pt idx="8">
                  <c:v>Soziale Netzwerke </c:v>
                </c:pt>
                <c:pt idx="9">
                  <c:v>GemeindeTV </c:v>
                </c:pt>
                <c:pt idx="10">
                  <c:v>Sonstiges</c:v>
                </c:pt>
              </c:strCache>
            </c:strRef>
          </c:cat>
          <c:val>
            <c:numRef>
              <c:f>'[Umfrage Purgstall vollständige.xlsx]results-survey978962'!$B$1468:$B$1478</c:f>
              <c:numCache>
                <c:formatCode>0.00%</c:formatCode>
                <c:ptCount val="11"/>
                <c:pt idx="0">
                  <c:v>0.83224755700325725</c:v>
                </c:pt>
                <c:pt idx="1">
                  <c:v>0.21824104234527689</c:v>
                </c:pt>
                <c:pt idx="2">
                  <c:v>0.45276872964169379</c:v>
                </c:pt>
                <c:pt idx="3">
                  <c:v>2.1172638436482084E-2</c:v>
                </c:pt>
                <c:pt idx="4">
                  <c:v>0.19218241042345277</c:v>
                </c:pt>
                <c:pt idx="5">
                  <c:v>0.5684039087947883</c:v>
                </c:pt>
                <c:pt idx="6">
                  <c:v>0.13680781758957655</c:v>
                </c:pt>
                <c:pt idx="7">
                  <c:v>0.20846905537459284</c:v>
                </c:pt>
                <c:pt idx="8">
                  <c:v>0.40390879478827363</c:v>
                </c:pt>
                <c:pt idx="9">
                  <c:v>0.2263843648208469</c:v>
                </c:pt>
                <c:pt idx="10">
                  <c:v>4.3973941368078175E-2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BEC-ACC9-589E590982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1303712"/>
        <c:axId val="171293312"/>
      </c:barChart>
      <c:catAx>
        <c:axId val="17130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293312"/>
        <c:crosses val="autoZero"/>
        <c:auto val="1"/>
        <c:lblAlgn val="ctr"/>
        <c:lblOffset val="100"/>
        <c:noMultiLvlLbl val="0"/>
      </c:catAx>
      <c:valAx>
        <c:axId val="17129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3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29584388559311"/>
          <c:y val="1.8403001089931023E-2"/>
          <c:w val="0.87481455833133537"/>
          <c:h val="0.910689414579282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vollständige.xlsx]results-survey978962'!$A$2379:$A$2384</c:f>
              <c:strCache>
                <c:ptCount val="6"/>
                <c:pt idx="0">
                  <c:v>bis 15 Jahre </c:v>
                </c:pt>
                <c:pt idx="1">
                  <c:v>16 bis 25 Jahre </c:v>
                </c:pt>
                <c:pt idx="2">
                  <c:v>26 bis 45 Jahre </c:v>
                </c:pt>
                <c:pt idx="3">
                  <c:v>46 bis 65 Jahre </c:v>
                </c:pt>
                <c:pt idx="4">
                  <c:v>über 65 Jahre </c:v>
                </c:pt>
                <c:pt idx="5">
                  <c:v>Keine Antwort</c:v>
                </c:pt>
              </c:strCache>
            </c:strRef>
          </c:cat>
          <c:val>
            <c:numRef>
              <c:f>'[Umfrage Purgstall vollständige.xlsx]results-survey978962'!$B$2379:$B$2384</c:f>
              <c:numCache>
                <c:formatCode>0.00%</c:formatCode>
                <c:ptCount val="6"/>
                <c:pt idx="0">
                  <c:v>4.071661237785016E-2</c:v>
                </c:pt>
                <c:pt idx="1">
                  <c:v>0.12703583061889251</c:v>
                </c:pt>
                <c:pt idx="2">
                  <c:v>0.33224755700325731</c:v>
                </c:pt>
                <c:pt idx="3">
                  <c:v>0.29804560260586321</c:v>
                </c:pt>
                <c:pt idx="4">
                  <c:v>0.14332247557003258</c:v>
                </c:pt>
                <c:pt idx="5">
                  <c:v>5.8631921824104233E-2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8-4BDF-A73C-D293C62C82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624880"/>
        <c:axId val="224619056"/>
      </c:barChart>
      <c:catAx>
        <c:axId val="2246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19056"/>
        <c:crosses val="autoZero"/>
        <c:auto val="1"/>
        <c:lblAlgn val="ctr"/>
        <c:lblOffset val="100"/>
        <c:noMultiLvlLbl val="0"/>
      </c:catAx>
      <c:valAx>
        <c:axId val="22461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2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7-4A34-9CDB-32FD1FDF5D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7-4A34-9CDB-32FD1FDF5D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7-4A34-9CDB-32FD1FDF5DA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6D5A8E3-FD67-4191-9148-52FADBBD638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07-4A34-9CDB-32FD1FDF5DA9}"/>
                </c:ext>
              </c:extLst>
            </c:dLbl>
            <c:dLbl>
              <c:idx val="2"/>
              <c:layout>
                <c:manualLayout>
                  <c:x val="2.1685024691893574E-2"/>
                  <c:y val="5.47476928961104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07-4A34-9CDB-32FD1FDF5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'[Umfrage Purgstall vollständige.xlsx]results-survey978962'!$A$2402:$A$2404</c:f>
              <c:strCache>
                <c:ptCount val="3"/>
                <c:pt idx="0">
                  <c:v>Hauptwohnsitz </c:v>
                </c:pt>
                <c:pt idx="1">
                  <c:v>Nebenwohnsitz </c:v>
                </c:pt>
                <c:pt idx="2">
                  <c:v>Keine Antwort</c:v>
                </c:pt>
              </c:strCache>
            </c:strRef>
          </c:cat>
          <c:val>
            <c:numRef>
              <c:f>'[Umfrage Purgstall vollständige.xlsx]results-survey978962'!$B$2402:$B$2404</c:f>
              <c:numCache>
                <c:formatCode>0.00%</c:formatCode>
                <c:ptCount val="3"/>
                <c:pt idx="0">
                  <c:v>0.90228013029315957</c:v>
                </c:pt>
                <c:pt idx="1">
                  <c:v>4.3973941368078175E-2</c:v>
                </c:pt>
                <c:pt idx="2">
                  <c:v>5.3745928338762218E-2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07-4A34-9CDB-32FD1FDF5D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756562117990692"/>
          <c:y val="0"/>
          <c:w val="0.54532590171226747"/>
          <c:h val="0.864586376886018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'[Umfrage Purgstall vollständige.xlsx]results-survey978962'!$A$2391:$A$2395</c:f>
              <c:strCache>
                <c:ptCount val="5"/>
                <c:pt idx="0">
                  <c:v>Ich wohne seit meiner Geburt hier </c:v>
                </c:pt>
                <c:pt idx="1">
                  <c:v>Ich bin zugezogen vor mehr als 20 Jahren </c:v>
                </c:pt>
                <c:pt idx="2">
                  <c:v>Ich bin zugezogen vor etwa 10 Jahren </c:v>
                </c:pt>
                <c:pt idx="3">
                  <c:v>Ich bin erst vor kurzem hier hergezogen </c:v>
                </c:pt>
                <c:pt idx="4">
                  <c:v>Keine Antwort</c:v>
                </c:pt>
              </c:strCache>
            </c:strRef>
          </c:cat>
          <c:val>
            <c:numRef>
              <c:f>'[Umfrage Purgstall vollständige.xlsx]results-survey978962'!$B$2391:$B$2395</c:f>
              <c:numCache>
                <c:formatCode>0.00%</c:formatCode>
                <c:ptCount val="5"/>
                <c:pt idx="0">
                  <c:v>0.60912052117263848</c:v>
                </c:pt>
                <c:pt idx="1">
                  <c:v>0.1986970684039088</c:v>
                </c:pt>
                <c:pt idx="2">
                  <c:v>8.3061889250814328E-2</c:v>
                </c:pt>
                <c:pt idx="3">
                  <c:v>4.5602605863192182E-2</c:v>
                </c:pt>
                <c:pt idx="4">
                  <c:v>6.3517915309446255E-2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3-4790-9E6B-8DA45DEAB7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4624464"/>
        <c:axId val="224627792"/>
      </c:barChart>
      <c:catAx>
        <c:axId val="22462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27792"/>
        <c:crosses val="autoZero"/>
        <c:auto val="1"/>
        <c:lblAlgn val="ctr"/>
        <c:lblOffset val="100"/>
        <c:noMultiLvlLbl val="0"/>
      </c:catAx>
      <c:valAx>
        <c:axId val="22462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2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'[Umfrage Purgstall vollständige.xlsx]results-survey978962'!$A$9</c:f>
              <c:strCache>
                <c:ptCount val="1"/>
                <c:pt idx="0">
                  <c:v>Purgstall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vollständige.xlsx]results-survey978962'!$B$9</c:f>
              <c:numCache>
                <c:formatCode>0.00%</c:formatCode>
                <c:ptCount val="1"/>
                <c:pt idx="0">
                  <c:v>0.58631921824104238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0-4B15-86AB-A61AB29BE7F8}"/>
            </c:ext>
          </c:extLst>
        </c:ser>
        <c:ser>
          <c:idx val="1"/>
          <c:order val="1"/>
          <c:tx>
            <c:strRef>
              <c:f>'[Umfrage Purgstall vollständige.xlsx]results-survey978962'!$A$10</c:f>
              <c:strCache>
                <c:ptCount val="1"/>
                <c:pt idx="0">
                  <c:v>Sölling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vollständige.xlsx]results-survey978962'!$B$10</c:f>
              <c:numCache>
                <c:formatCode>0.00%</c:formatCode>
                <c:ptCount val="1"/>
                <c:pt idx="0">
                  <c:v>4.8859934853420196E-2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0-4B15-86AB-A61AB29BE7F8}"/>
            </c:ext>
          </c:extLst>
        </c:ser>
        <c:ser>
          <c:idx val="2"/>
          <c:order val="2"/>
          <c:tx>
            <c:strRef>
              <c:f>'[Umfrage Purgstall vollständige.xlsx]results-survey978962'!$A$11</c:f>
              <c:strCache>
                <c:ptCount val="1"/>
                <c:pt idx="0">
                  <c:v>Hochrieß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vollständige.xlsx]results-survey978962'!$B$11</c:f>
              <c:numCache>
                <c:formatCode>0.00%</c:formatCode>
                <c:ptCount val="1"/>
                <c:pt idx="0">
                  <c:v>2.4429967426710098E-2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0-4B15-86AB-A61AB29BE7F8}"/>
            </c:ext>
          </c:extLst>
        </c:ser>
        <c:ser>
          <c:idx val="3"/>
          <c:order val="3"/>
          <c:tx>
            <c:strRef>
              <c:f>'[Umfrage Purgstall vollständige.xlsx]results-survey978962'!$A$12</c:f>
              <c:strCache>
                <c:ptCount val="1"/>
                <c:pt idx="0">
                  <c:v>Söllingerwald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vollständige.xlsx]results-survey978962'!$B$12</c:f>
              <c:numCache>
                <c:formatCode>0.00%</c:formatCode>
                <c:ptCount val="1"/>
                <c:pt idx="0">
                  <c:v>2.4429967426710098E-2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50-4B15-86AB-A61AB29BE7F8}"/>
            </c:ext>
          </c:extLst>
        </c:ser>
        <c:ser>
          <c:idx val="4"/>
          <c:order val="4"/>
          <c:tx>
            <c:strRef>
              <c:f>'[Umfrage Purgstall vollständige.xlsx]results-survey978962'!$A$13</c:f>
              <c:strCache>
                <c:ptCount val="1"/>
                <c:pt idx="0">
                  <c:v>Rogatsboden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vollständige.xlsx]results-survey978962'!$B$13</c:f>
              <c:numCache>
                <c:formatCode>0.00%</c:formatCode>
                <c:ptCount val="1"/>
                <c:pt idx="0">
                  <c:v>9.7719869706840382E-3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50-4B15-86AB-A61AB29BE7F8}"/>
            </c:ext>
          </c:extLst>
        </c:ser>
        <c:ser>
          <c:idx val="5"/>
          <c:order val="5"/>
          <c:tx>
            <c:strRef>
              <c:f>'[Umfrage Purgstall vollständige.xlsx]results-survey978962'!$A$14</c:f>
              <c:strCache>
                <c:ptCount val="1"/>
                <c:pt idx="0">
                  <c:v>Petzelsdorf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vollständige.xlsx]results-survey978962'!$B$14</c:f>
              <c:numCache>
                <c:formatCode>0.00%</c:formatCode>
                <c:ptCount val="1"/>
                <c:pt idx="0">
                  <c:v>2.6058631921824105E-2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50-4B15-86AB-A61AB29BE7F8}"/>
            </c:ext>
          </c:extLst>
        </c:ser>
        <c:ser>
          <c:idx val="6"/>
          <c:order val="6"/>
          <c:tx>
            <c:strRef>
              <c:f>'[Umfrage Purgstall vollständige.xlsx]results-survey978962'!$A$15</c:f>
              <c:strCache>
                <c:ptCount val="1"/>
                <c:pt idx="0">
                  <c:v>Feichsen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vollständige.xlsx]results-survey978962'!$B$15</c:f>
              <c:numCache>
                <c:formatCode>0.00%</c:formatCode>
                <c:ptCount val="1"/>
                <c:pt idx="0">
                  <c:v>8.4690553745928335E-2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0-4B15-86AB-A61AB29BE7F8}"/>
            </c:ext>
          </c:extLst>
        </c:ser>
        <c:ser>
          <c:idx val="7"/>
          <c:order val="7"/>
          <c:tx>
            <c:strRef>
              <c:f>'[Umfrage Purgstall vollständige.xlsx]results-survey978962'!$A$16</c:f>
              <c:strCache>
                <c:ptCount val="1"/>
                <c:pt idx="0">
                  <c:v>Schauboden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vollständige.xlsx]results-survey978962'!$B$16</c:f>
              <c:numCache>
                <c:formatCode>0.00%</c:formatCode>
                <c:ptCount val="1"/>
                <c:pt idx="0">
                  <c:v>9.7719869706840393E-2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50-4B15-86AB-A61AB29BE7F8}"/>
            </c:ext>
          </c:extLst>
        </c:ser>
        <c:ser>
          <c:idx val="8"/>
          <c:order val="8"/>
          <c:tx>
            <c:strRef>
              <c:f>'[Umfrage Purgstall vollständige.xlsx]results-survey978962'!$A$17</c:f>
              <c:strCache>
                <c:ptCount val="1"/>
                <c:pt idx="0">
                  <c:v>Zehnbach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vollständige.xlsx]results-survey978962'!$B$17</c:f>
              <c:numCache>
                <c:formatCode>0.00%</c:formatCode>
                <c:ptCount val="1"/>
                <c:pt idx="0">
                  <c:v>5.8631921824104233E-2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50-4B15-86AB-A61AB29BE7F8}"/>
            </c:ext>
          </c:extLst>
        </c:ser>
        <c:ser>
          <c:idx val="9"/>
          <c:order val="9"/>
          <c:tx>
            <c:strRef>
              <c:f>'[Umfrage Purgstall vollständige.xlsx]results-survey978962'!$A$18</c:f>
              <c:strCache>
                <c:ptCount val="1"/>
                <c:pt idx="0">
                  <c:v>Keine Antwort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'[Umfrage Purgstall vollständige.xlsx]results-survey978962'!$B$18</c:f>
              <c:numCache>
                <c:formatCode>0.00%</c:formatCode>
                <c:ptCount val="1"/>
                <c:pt idx="0">
                  <c:v>3.9087947882736153E-2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50-4B15-86AB-A61AB29BE7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620720"/>
        <c:axId val="224621968"/>
      </c:barChart>
      <c:catAx>
        <c:axId val="2246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21968"/>
        <c:crosses val="autoZero"/>
        <c:auto val="1"/>
        <c:lblAlgn val="ctr"/>
        <c:lblOffset val="100"/>
        <c:noMultiLvlLbl val="0"/>
      </c:catAx>
      <c:valAx>
        <c:axId val="22462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6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378036929697348E-3"/>
          <c:y val="0.7651408956922533"/>
          <c:w val="0.95208071157682073"/>
          <c:h val="0.22405700432160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41074121843678"/>
          <c:y val="2.7069792785289846E-2"/>
          <c:w val="0.69378131254748066"/>
          <c:h val="0.788273722303842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Stimmungsbild!$A$5</c:f>
              <c:strCache>
                <c:ptCount val="1"/>
                <c:pt idx="0">
                  <c:v>ja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Stimmungsbild!$B$5:$F$5</c:f>
              <c:numCache>
                <c:formatCode>0.00%</c:formatCode>
                <c:ptCount val="5"/>
                <c:pt idx="0">
                  <c:v>0.79315960912052119</c:v>
                </c:pt>
                <c:pt idx="1">
                  <c:v>0.55863192182410426</c:v>
                </c:pt>
                <c:pt idx="2">
                  <c:v>0.45114006514657978</c:v>
                </c:pt>
                <c:pt idx="3">
                  <c:v>0.2947882736156352</c:v>
                </c:pt>
                <c:pt idx="4">
                  <c:v>0.51954397394136809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7-4602-B65D-46C6D9ECE0F8}"/>
            </c:ext>
          </c:extLst>
        </c:ser>
        <c:ser>
          <c:idx val="1"/>
          <c:order val="1"/>
          <c:tx>
            <c:strRef>
              <c:f>Stimmungsbild!$A$6</c:f>
              <c:strCache>
                <c:ptCount val="1"/>
                <c:pt idx="0">
                  <c:v>eher ja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Stimmungsbild!$B$6:$F$6</c:f>
              <c:numCache>
                <c:formatCode>0.00%</c:formatCode>
                <c:ptCount val="5"/>
                <c:pt idx="0">
                  <c:v>0.14006514657980457</c:v>
                </c:pt>
                <c:pt idx="1">
                  <c:v>0.24104234527687296</c:v>
                </c:pt>
                <c:pt idx="2">
                  <c:v>0.31921824104234525</c:v>
                </c:pt>
                <c:pt idx="3">
                  <c:v>0.35830618892508143</c:v>
                </c:pt>
                <c:pt idx="4">
                  <c:v>0.25732899022801303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7-4602-B65D-46C6D9ECE0F8}"/>
            </c:ext>
          </c:extLst>
        </c:ser>
        <c:ser>
          <c:idx val="2"/>
          <c:order val="2"/>
          <c:tx>
            <c:strRef>
              <c:f>Stimmungsbild!$A$7</c:f>
              <c:strCache>
                <c:ptCount val="1"/>
                <c:pt idx="0">
                  <c:v>unentschieden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Stimmungsbild!$B$7:$F$7</c:f>
              <c:numCache>
                <c:formatCode>0.00%</c:formatCode>
                <c:ptCount val="5"/>
                <c:pt idx="0">
                  <c:v>2.9315960912052116E-2</c:v>
                </c:pt>
                <c:pt idx="1">
                  <c:v>7.0032573289902283E-2</c:v>
                </c:pt>
                <c:pt idx="2">
                  <c:v>0.12052117263843648</c:v>
                </c:pt>
                <c:pt idx="3">
                  <c:v>0.19218241042345277</c:v>
                </c:pt>
                <c:pt idx="4">
                  <c:v>9.6091205211726385E-2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7-4602-B65D-46C6D9ECE0F8}"/>
            </c:ext>
          </c:extLst>
        </c:ser>
        <c:ser>
          <c:idx val="3"/>
          <c:order val="3"/>
          <c:tx>
            <c:strRef>
              <c:f>Stimmungsbild!$A$8</c:f>
              <c:strCache>
                <c:ptCount val="1"/>
                <c:pt idx="0">
                  <c:v>eher nein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Stimmungsbild!$B$8:$F$8</c:f>
              <c:numCache>
                <c:formatCode>0.00%</c:formatCode>
                <c:ptCount val="5"/>
                <c:pt idx="0">
                  <c:v>8.1433224755700327E-3</c:v>
                </c:pt>
                <c:pt idx="1">
                  <c:v>2.1172638436482084E-2</c:v>
                </c:pt>
                <c:pt idx="2">
                  <c:v>2.6058631921824105E-2</c:v>
                </c:pt>
                <c:pt idx="3">
                  <c:v>4.5602605863192182E-2</c:v>
                </c:pt>
                <c:pt idx="4">
                  <c:v>3.0944625407166124E-2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E7-4602-B65D-46C6D9ECE0F8}"/>
            </c:ext>
          </c:extLst>
        </c:ser>
        <c:ser>
          <c:idx val="4"/>
          <c:order val="4"/>
          <c:tx>
            <c:strRef>
              <c:f>Stimmungsbild!$A$9</c:f>
              <c:strCache>
                <c:ptCount val="1"/>
                <c:pt idx="0">
                  <c:v>nein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Stimmungsbild!$B$9:$F$9</c:f>
              <c:numCache>
                <c:formatCode>0.00%</c:formatCode>
                <c:ptCount val="5"/>
                <c:pt idx="0">
                  <c:v>1.6286644951140066E-3</c:v>
                </c:pt>
                <c:pt idx="1">
                  <c:v>4.8859934853420191E-3</c:v>
                </c:pt>
                <c:pt idx="2">
                  <c:v>6.5146579804560263E-3</c:v>
                </c:pt>
                <c:pt idx="3">
                  <c:v>3.0944625407166124E-2</c:v>
                </c:pt>
                <c:pt idx="4">
                  <c:v>1.1400651465798045E-2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E7-4602-B65D-46C6D9ECE0F8}"/>
            </c:ext>
          </c:extLst>
        </c:ser>
        <c:ser>
          <c:idx val="5"/>
          <c:order val="5"/>
          <c:tx>
            <c:strRef>
              <c:f>Stimmungsbild!$A$10</c:f>
              <c:strCache>
                <c:ptCount val="1"/>
                <c:pt idx="0">
                  <c:v>Keine Antwort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Stimmungsbild!$B$10:$F$10</c:f>
              <c:numCache>
                <c:formatCode>0.00%</c:formatCode>
                <c:ptCount val="5"/>
                <c:pt idx="0">
                  <c:v>2.7687296416938109E-2</c:v>
                </c:pt>
                <c:pt idx="1">
                  <c:v>0.10423452768729642</c:v>
                </c:pt>
                <c:pt idx="2">
                  <c:v>7.6547231270358312E-2</c:v>
                </c:pt>
                <c:pt idx="3">
                  <c:v>7.8175895765472306E-2</c:v>
                </c:pt>
                <c:pt idx="4">
                  <c:v>8.4690553745928335E-2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E7-4602-B65D-46C6D9ECE0F8}"/>
            </c:ext>
          </c:extLst>
        </c:ser>
        <c:ser>
          <c:idx val="6"/>
          <c:order val="6"/>
          <c:tx>
            <c:strRef>
              <c:f>Stimmungsbild!$A$11</c:f>
              <c:strCache>
                <c:ptCount val="1"/>
                <c:pt idx="0">
                  <c:v>Nicht gezeigt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Stimmungsbild!$B$4:$F$4</c:f>
              <c:strCache>
                <c:ptCount val="5"/>
                <c:pt idx="0">
                  <c:v>Lebe gerne in Purgstall</c:v>
                </c:pt>
                <c:pt idx="1">
                  <c:v>vereinsfreundlich</c:v>
                </c:pt>
                <c:pt idx="2">
                  <c:v>familienfreundlich</c:v>
                </c:pt>
                <c:pt idx="3">
                  <c:v>umweltfreundlich</c:v>
                </c:pt>
                <c:pt idx="4">
                  <c:v>Purgstall hat Zukunft</c:v>
                </c:pt>
              </c:strCache>
            </c:strRef>
          </c:cat>
          <c:val>
            <c:numRef>
              <c:f>Stimmungsbild!$B$11:$F$11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E7-4602-B65D-46C6D9EC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836144"/>
        <c:axId val="245836976"/>
      </c:barChart>
      <c:catAx>
        <c:axId val="24583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836976"/>
        <c:crosses val="autoZero"/>
        <c:auto val="1"/>
        <c:lblAlgn val="ctr"/>
        <c:lblOffset val="100"/>
        <c:noMultiLvlLbl val="0"/>
      </c:catAx>
      <c:valAx>
        <c:axId val="24583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8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1B7E904-B4D4-490B-B86C-18EC30DBE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A9560-59B1-4943-98D9-B19BA7D261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7CD1-B69D-41D4-B184-BC102A2EDAA0}" type="datetimeFigureOut">
              <a:rPr lang="de-AT" smtClean="0"/>
              <a:t>25.06.2024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7608F3-9391-4B67-9DAA-20B9A3905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7529F7-6632-4A6B-AFC7-644C3CC8D1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0D10-8852-4057-8347-7C2FBF5A39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43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44FF-607D-4FE8-A2A4-0C28EE90BF96}" type="datetimeFigureOut">
              <a:rPr lang="de-AT" smtClean="0"/>
              <a:t>25.06.2024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99AF-79E4-470C-8673-E857E2D16B5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7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U Logo mit Unter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7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 userDrawn="1">
          <p15:clr>
            <a:srgbClr val="FBAE40"/>
          </p15:clr>
        </p15:guide>
        <p15:guide id="2" orient="horz" pos="3210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U Logo mit Unter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0A23B52-84D0-2529-5744-F400583D4F09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72B89F2-0372-4976-A480-BC487827F6BD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B0E91912-9A0D-727B-081B-DCDBE64171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D882756-F570-4737-E010-81AE6130A66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6A935FD5-917F-517C-359B-D3162929B42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E8DA687-5843-0806-5426-12AE6521E87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6AC8CB4-AF52-209A-8B3F-B634CE7CDA1A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 userDrawn="1">
          <p15:clr>
            <a:srgbClr val="FBAE40"/>
          </p15:clr>
        </p15:guide>
        <p15:guide id="2" orient="horz" pos="3210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der Präsentation, ReferentInn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3485415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Textplatzhalter 5" descr="Maria Musterfrau&#10;und weitere ReferentInnen">
            <a:extLst>
              <a:ext uri="{FF2B5EF4-FFF2-40B4-BE49-F238E27FC236}">
                <a16:creationId xmlns:a16="http://schemas.microsoft.com/office/drawing/2014/main" id="{D8D4E762-3636-41BD-B9AC-E472509BF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4316510"/>
            <a:ext cx="9899651" cy="566717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Maria Musterfrau</a:t>
            </a:r>
            <a:br>
              <a:rPr lang="de-DE" dirty="0"/>
            </a:br>
            <a:r>
              <a:rPr lang="de-DE" dirty="0"/>
              <a:t>und weitere ReferentInnen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EAB38D9-2300-3BD5-C590-36B0ADD26F0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9D42CCD-E193-8016-4810-3F562AC1014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6A976F8D-82BA-6AD7-F749-F2A5F7AF21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57F97317-9CD9-8AE1-4DFB-7DA52761C2B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50641C1-2B26-3F1E-625E-56D3807E73C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88A68EC-7260-5719-38BF-7CC6B93E0D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0A57B474-DA99-E671-098D-6831B3F292F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4590873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Zwischentitel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DDB7D7-C824-F97A-E730-EB414803C77B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D0087F59-CA40-EF7D-2B38-B2344BED4C6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D70252A8-0A20-516B-44A1-EBC8FAB41C9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7E6635D-0F97-991E-787A-0428180ABA2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DF78F186-FE2A-3748-C9CD-35CBEAF96FB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97FF0D1-236F-3A4F-382B-02ED44A02C7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D130A39B-C9AC-E05F-FCB6-A2A041959BFE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4EDCD89-1061-49D9-9DDD-8DCAE191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1520488" cy="5598160"/>
          </a:xfrm>
          <a:ln>
            <a:noFill/>
          </a:ln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3A0C27-C9E1-4F4D-BBB3-93B19EFDA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561" y="524509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812F8FD-6848-B169-FA26-E96A9344BB42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071EFB-B6E5-971D-3CF9-FDB671082A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FC88520A-47D3-E050-DE19-44AD3030FDD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5F42513B-7A49-647F-B9EF-1FCCAE9BF0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F736DB0-F479-C00E-3558-B9DAD4DDDB5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A3AF308-FC65-A9AC-ADCE-35341D8E2AE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71F2BF61-68E8-99C1-80C1-F5D70AE1941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562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  <p15:guide id="4" orient="horz" pos="204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6"/>
            <a:ext cx="9899650" cy="2900134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66A5FAB-2BD8-A2F0-3297-258F118AAA01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6EE3154-26E4-748C-1E8E-A292E72F0C8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31E357B1-6EE4-CE27-6A93-F085EBD489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8713049-AC89-36E8-F22F-422E4AC545E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A722ECD-A074-6B97-E0F9-3D25451CEA6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E8CC1F3-F3DD-E49B-5D26-3FD8C8682B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07EA8D6-72AE-8A4D-88EC-57D138FD3DC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279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 Highlight hinzufügen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6"/>
            <a:ext cx="9899650" cy="2900134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636DE3-2675-6C50-2227-D9FBECD52F5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58112DE-4A7A-DEC2-44F1-F89FB881213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6502343C-62D0-70F2-F976-719988C0E7A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4678DE50-0990-715B-DDDE-5D443393A81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7619E9F2-9920-5DC5-4234-AC49A70FFAF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3D28141F-0B6C-933B-CA93-9F50F324B3B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603B5A1-5A6A-B5D3-36EF-5D58B5CF629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687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44BE976-0275-5913-4A2B-CA5654D16E2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E9FAB3-F60E-8845-B7DE-16B7307CEC0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373A8555-A355-28D9-71EC-8F1234B556F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3EDCC3C8-0242-63EE-7BE8-C159D5AC171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B89ACE5-82AC-7856-A61B-EC25D66C37A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49DE9A1-2A5F-84F1-1370-6020B352018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4C142BF-9A96-9602-3182-655DFEAE67A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129D7A0-A313-4E11-83B3-A81932F675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3" y="1587499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A4DD110-A5AD-468C-9FE2-23B9E304EB7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758113" y="15875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153D7F4-4FA8-4907-9156-0F36CB644D4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284663" y="15875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07B92A-3B5F-4433-BC9B-D8921A3F3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213" y="4280490"/>
            <a:ext cx="9898062" cy="932860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/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E7B80F3-BF49-44D7-B73D-7A0A5C53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156E353B-97CA-44A7-8355-205ED557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12" y="3793080"/>
            <a:ext cx="9898063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799BCC0-96DD-4040-B986-CE90FE4F6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013" y="529034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38533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Foli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E714FA1-19C7-CE88-3C6D-0B36FF2DC214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4C634A1-494C-CA7F-16FC-B32E0157160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F0D2E6BF-FE9D-0020-5DA0-C720697F620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23D57922-2135-B5AF-64B7-798B6E76E01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EFB6305D-55FA-DB4C-17A1-4AF7DAA881B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3BBEAA5E-976A-59C0-12CA-649D019741D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1F70F50-2705-9401-24CE-D31A13848CB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er Präsentation, ReferentInn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3485415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Textplatzhalter 5" descr="Maria Musterfrau&#10;und weitere ReferentInnen">
            <a:extLst>
              <a:ext uri="{FF2B5EF4-FFF2-40B4-BE49-F238E27FC236}">
                <a16:creationId xmlns:a16="http://schemas.microsoft.com/office/drawing/2014/main" id="{D8D4E762-3636-41BD-B9AC-E472509BF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4539534"/>
            <a:ext cx="9899651" cy="566717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Maria Musterfrau</a:t>
            </a:r>
            <a:br>
              <a:rPr lang="de-DE" dirty="0"/>
            </a:br>
            <a:r>
              <a:rPr lang="de-DE" dirty="0"/>
              <a:t>und weitere ReferentInnen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4834713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4EDCD89-1061-49D9-9DDD-8DCAE191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1520488" cy="6480175"/>
          </a:xfrm>
          <a:ln>
            <a:noFill/>
          </a:ln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3A0C27-C9E1-4F4D-BBB3-93B19EFDA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013" y="6076950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254989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  <p15:guide id="4" orient="horz" pos="20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50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1575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 Highlight hinzufügen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62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129D7A0-A313-4E11-83B3-A81932F675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3" y="1943099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A4DD110-A5AD-468C-9FE2-23B9E304EB7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75811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153D7F4-4FA8-4907-9156-0F36CB644D4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28466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07B92A-3B5F-4433-BC9B-D8921A3F3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213" y="4737690"/>
            <a:ext cx="9898062" cy="932860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/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E7B80F3-BF49-44D7-B73D-7A0A5C53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156E353B-97CA-44A7-8355-205ED557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12" y="4148680"/>
            <a:ext cx="9898063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799BCC0-96DD-4040-B986-CE90FE4F6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013" y="574754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310912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Foli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BC3F171-6674-6749-9499-059FE0E5D2F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1577" y="439037"/>
            <a:ext cx="2880000" cy="814496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E27F57-1A34-4903-82AD-00B8D8A2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7F86D-C68E-4309-BA71-368EEFC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4" y="1943100"/>
            <a:ext cx="9893299" cy="3727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8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9" r:id="rId2"/>
    <p:sldLayoutId id="2147483722" r:id="rId3"/>
    <p:sldLayoutId id="2147483703" r:id="rId4"/>
    <p:sldLayoutId id="2147483718" r:id="rId5"/>
    <p:sldLayoutId id="2147483724" r:id="rId6"/>
    <p:sldLayoutId id="2147483723" r:id="rId7"/>
    <p:sldLayoutId id="2147483704" r:id="rId8"/>
    <p:sldLayoutId id="2147483721" r:id="rId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005A99"/>
          </a:solidFill>
          <a:latin typeface="+mn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A99"/>
        </a:buClr>
        <a:buFont typeface="Wingdings" pitchFamily="2" charset="2"/>
        <a:buChar char="§"/>
        <a:defRPr sz="20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7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pos="6746" userDrawn="1">
          <p15:clr>
            <a:srgbClr val="F26B43"/>
          </p15:clr>
        </p15:guide>
        <p15:guide id="3" pos="510" userDrawn="1">
          <p15:clr>
            <a:srgbClr val="F26B43"/>
          </p15:clr>
        </p15:guide>
        <p15:guide id="4" orient="horz" pos="3572" userDrawn="1">
          <p15:clr>
            <a:srgbClr val="F26B43"/>
          </p15:clr>
        </p15:guide>
        <p15:guide id="9" orient="horz" pos="1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E27F57-1A34-4903-82AD-00B8D8A2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7F86D-C68E-4309-BA71-368EEFC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4" y="1943100"/>
            <a:ext cx="9893299" cy="3350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16F9D5-E88F-3699-A6D2-7BF4206F299D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C3F171-6674-6749-9499-059FE0E5D2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1577" y="439037"/>
            <a:ext cx="2880000" cy="8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6" r:id="rId3"/>
    <p:sldLayoutId id="2147483747" r:id="rId4"/>
    <p:sldLayoutId id="2147483748" r:id="rId5"/>
    <p:sldLayoutId id="2147483750" r:id="rId6"/>
    <p:sldLayoutId id="2147483751" r:id="rId7"/>
    <p:sldLayoutId id="2147483752" r:id="rId8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005A99"/>
          </a:solidFill>
          <a:latin typeface="+mn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A99"/>
        </a:buClr>
        <a:buFont typeface="Wingdings" pitchFamily="2" charset="2"/>
        <a:buChar char="§"/>
        <a:defRPr sz="20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7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pos="6746" userDrawn="1">
          <p15:clr>
            <a:srgbClr val="F26B43"/>
          </p15:clr>
        </p15:guide>
        <p15:guide id="3" pos="510" userDrawn="1">
          <p15:clr>
            <a:srgbClr val="F26B43"/>
          </p15:clr>
        </p15:guide>
        <p15:guide id="4" orient="horz" pos="3572" userDrawn="1">
          <p15:clr>
            <a:srgbClr val="F26B43"/>
          </p15:clr>
        </p15:guide>
        <p15:guide id="9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9A77-9ADB-40E6-A019-DF7400D7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19" y="2339521"/>
            <a:ext cx="9899650" cy="1461939"/>
          </a:xfrm>
        </p:spPr>
        <p:txBody>
          <a:bodyPr/>
          <a:lstStyle/>
          <a:p>
            <a:r>
              <a:rPr lang="de-AT" dirty="0" smtClean="0">
                <a:solidFill>
                  <a:srgbClr val="0070C0"/>
                </a:solidFill>
              </a:rPr>
              <a:t>Ergebnisse der Befragung</a:t>
            </a:r>
            <a:r>
              <a:rPr lang="de-AT" dirty="0" smtClean="0">
                <a:solidFill>
                  <a:srgbClr val="0070C0"/>
                </a:solidFill>
              </a:rPr>
              <a:t/>
            </a:r>
            <a:br>
              <a:rPr lang="de-AT" dirty="0" smtClean="0">
                <a:solidFill>
                  <a:srgbClr val="0070C0"/>
                </a:solidFill>
              </a:rPr>
            </a:br>
            <a:r>
              <a:rPr lang="de-AT" dirty="0" smtClean="0">
                <a:solidFill>
                  <a:srgbClr val="0070C0"/>
                </a:solidFill>
              </a:rPr>
              <a:t> </a:t>
            </a:r>
            <a:br>
              <a:rPr lang="de-AT" dirty="0" smtClean="0">
                <a:solidFill>
                  <a:srgbClr val="0070C0"/>
                </a:solidFill>
              </a:rPr>
            </a:br>
            <a:r>
              <a:rPr lang="de-AT" dirty="0" err="1" smtClean="0">
                <a:solidFill>
                  <a:srgbClr val="0070C0"/>
                </a:solidFill>
              </a:rPr>
              <a:t>Purgstall</a:t>
            </a:r>
            <a:r>
              <a:rPr lang="de-AT" dirty="0" smtClean="0">
                <a:solidFill>
                  <a:srgbClr val="0070C0"/>
                </a:solidFill>
              </a:rPr>
              <a:t> an der Erlauf, 25. Juni 2024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6CE83B-405D-4263-946A-51153CB7F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419" y="5733257"/>
            <a:ext cx="9899651" cy="566717"/>
          </a:xfrm>
        </p:spPr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Mag. Irene Kerschbaumer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343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36650"/>
              </p:ext>
            </p:extLst>
          </p:nvPr>
        </p:nvGraphicFramePr>
        <p:xfrm>
          <a:off x="0" y="0"/>
          <a:ext cx="11520488" cy="64801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0488">
                  <a:extLst>
                    <a:ext uri="{9D8B030D-6E8A-4147-A177-3AD203B41FA5}">
                      <a16:colId xmlns:a16="http://schemas.microsoft.com/office/drawing/2014/main" val="555871589"/>
                    </a:ext>
                  </a:extLst>
                </a:gridCol>
              </a:tblGrid>
              <a:tr h="574908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Calibri" panose="020F0502020204030204" pitchFamily="34" charset="0"/>
                        </a:rPr>
                        <a:t>POSITIVES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243443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Kirchenplatz/Marktplatz/Hauptplatz - Neugestaltung, Ortskern(belebung)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56379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Lage, Natur: zentral, Erreichbarkeit, Erlauf(schlucht), Prater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352"/>
                  </a:ext>
                </a:extLst>
              </a:tr>
              <a:tr h="98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Infrastruktur (Ausbildung, Betreuung, Einkaufen, Gemeindeeinrichtungen, Glasfaser, öffentliche Anbindung, EMIL)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664460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Primärversorgung, ärztliche Versorgung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80970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Sport- und Freizeitmöglichkeiten (inkl. Rad/Wanderwege, Bad)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19864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Vereine, Vereinsleben, Veranstaltungen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589703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Zusammenleben, Menschen: freundlich, offen, familiär, Zusammenhalt und Gemeinschaft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95724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Ortsbild, Aufenthaltsqualität im Freien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068159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Bürgermeister, Gemeinde-MA, Gemeinderat – Zusammenarbeit, Engagement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10509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Kirche, Pfarre und Pfarrleben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201430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Positive</a:t>
                      </a:r>
                      <a:r>
                        <a:rPr lang="de-DE" sz="2400" b="0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/>
                          <a:cs typeface="Times New Roman" panose="02020603050405020304" pitchFamily="18" charset="0"/>
                        </a:rPr>
                        <a:t> Weiterentwicklung</a:t>
                      </a:r>
                      <a:endParaRPr lang="de-DE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4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3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40" y="213233"/>
            <a:ext cx="8113140" cy="447238"/>
          </a:xfrm>
        </p:spPr>
        <p:txBody>
          <a:bodyPr/>
          <a:lstStyle/>
          <a:p>
            <a:r>
              <a:rPr lang="de-AT" sz="2800" dirty="0"/>
              <a:t>Angebote und Bereiche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78156"/>
              </p:ext>
            </p:extLst>
          </p:nvPr>
        </p:nvGraphicFramePr>
        <p:xfrm>
          <a:off x="2372497" y="2281881"/>
          <a:ext cx="6021860" cy="41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414575"/>
              </p:ext>
            </p:extLst>
          </p:nvPr>
        </p:nvGraphicFramePr>
        <p:xfrm>
          <a:off x="2020208" y="2075935"/>
          <a:ext cx="6464766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9E77A9E-81CD-2F23-1F69-72E222BC3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29458"/>
              </p:ext>
            </p:extLst>
          </p:nvPr>
        </p:nvGraphicFramePr>
        <p:xfrm>
          <a:off x="335666" y="1111170"/>
          <a:ext cx="11333285" cy="609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06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40" y="213233"/>
            <a:ext cx="8113140" cy="447238"/>
          </a:xfrm>
        </p:spPr>
        <p:txBody>
          <a:bodyPr/>
          <a:lstStyle/>
          <a:p>
            <a:r>
              <a:rPr lang="de-AT" sz="2800" dirty="0"/>
              <a:t>Angebote und Bereiche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2372497" y="2281881"/>
          <a:ext cx="6021860" cy="41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2020208" y="2075935"/>
          <a:ext cx="6464766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748DC9F-70F1-05B2-AE41-EAFD3359E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99930"/>
              </p:ext>
            </p:extLst>
          </p:nvPr>
        </p:nvGraphicFramePr>
        <p:xfrm>
          <a:off x="0" y="921865"/>
          <a:ext cx="11520488" cy="534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624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21261-18F8-99C1-58BF-AC710B16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432112"/>
            <a:ext cx="7036457" cy="447238"/>
          </a:xfrm>
        </p:spPr>
        <p:txBody>
          <a:bodyPr/>
          <a:lstStyle/>
          <a:p>
            <a:r>
              <a:rPr lang="de-DE" sz="2800" dirty="0"/>
              <a:t>Maßnahmen und Entwicklungen </a:t>
            </a:r>
            <a:endParaRPr lang="en-AT" sz="28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C64ECAF-0E08-61E0-4EBF-B4511FCAE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43017"/>
              </p:ext>
            </p:extLst>
          </p:nvPr>
        </p:nvGraphicFramePr>
        <p:xfrm>
          <a:off x="0" y="1445723"/>
          <a:ext cx="11520488" cy="460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78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6751F-FD21-0AD6-CE39-C71EEC10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52688"/>
          </a:xfrm>
        </p:spPr>
        <p:txBody>
          <a:bodyPr/>
          <a:lstStyle/>
          <a:p>
            <a:r>
              <a:rPr lang="de-DE" sz="2800" dirty="0"/>
              <a:t>stärkere Akzente setzen:</a:t>
            </a:r>
            <a:endParaRPr lang="en-AT" sz="28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BD7446A-54F7-E871-CA3D-66CCDE121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394006"/>
              </p:ext>
            </p:extLst>
          </p:nvPr>
        </p:nvGraphicFramePr>
        <p:xfrm>
          <a:off x="150471" y="1635321"/>
          <a:ext cx="11983917" cy="46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64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6751F-FD21-0AD6-CE39-C71EEC10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52688"/>
          </a:xfrm>
        </p:spPr>
        <p:txBody>
          <a:bodyPr/>
          <a:lstStyle/>
          <a:p>
            <a:r>
              <a:rPr lang="de-DE" sz="2800" dirty="0"/>
              <a:t>stärkere Akzente setzen:</a:t>
            </a:r>
            <a:endParaRPr lang="en-AT" sz="2800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1F9ECA2-499D-ACFA-245C-26B442E5E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0094"/>
              </p:ext>
            </p:extLst>
          </p:nvPr>
        </p:nvGraphicFramePr>
        <p:xfrm>
          <a:off x="1" y="1543171"/>
          <a:ext cx="11333284" cy="46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83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10568265" cy="934551"/>
          </a:xfrm>
        </p:spPr>
        <p:txBody>
          <a:bodyPr/>
          <a:lstStyle/>
          <a:p>
            <a:r>
              <a:rPr lang="de-AT" sz="2800" dirty="0"/>
              <a:t>Wie informieren Sie sich über das </a:t>
            </a:r>
            <a:br>
              <a:rPr lang="de-AT" sz="2800" dirty="0"/>
            </a:br>
            <a:r>
              <a:rPr lang="de-AT" sz="2800" dirty="0"/>
              <a:t>Geschehen in der Gemeinde?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2372497" y="2281881"/>
          <a:ext cx="6021860" cy="41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2020208" y="2075935"/>
          <a:ext cx="6464766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0264795-B8A3-493A-93B2-A509DFACA94B}"/>
              </a:ext>
            </a:extLst>
          </p:cNvPr>
          <p:cNvGraphicFramePr>
            <a:graphicFrameLocks/>
          </p:cNvGraphicFramePr>
          <p:nvPr/>
        </p:nvGraphicFramePr>
        <p:xfrm>
          <a:off x="799951" y="1779506"/>
          <a:ext cx="10251980" cy="434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029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2697F0-36B6-3C3D-82D1-B6F4BE310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419" y="2529430"/>
            <a:ext cx="9899650" cy="3184525"/>
          </a:xfrm>
        </p:spPr>
        <p:txBody>
          <a:bodyPr/>
          <a:lstStyle/>
          <a:p>
            <a:r>
              <a:rPr lang="de-DE" dirty="0"/>
              <a:t>GEM2GO</a:t>
            </a:r>
          </a:p>
          <a:p>
            <a:r>
              <a:rPr lang="de-DE" dirty="0"/>
              <a:t>Instagram, Facebook(gruppen)</a:t>
            </a:r>
          </a:p>
          <a:p>
            <a:r>
              <a:rPr lang="de-DE" dirty="0"/>
              <a:t>Persönlich (Freunde, KollegInnen, Bürgermeister)</a:t>
            </a:r>
          </a:p>
          <a:p>
            <a:r>
              <a:rPr lang="de-DE" dirty="0"/>
              <a:t>Trainer</a:t>
            </a:r>
          </a:p>
          <a:p>
            <a:r>
              <a:rPr lang="de-DE" dirty="0" err="1"/>
              <a:t>Lukit</a:t>
            </a:r>
            <a:endParaRPr lang="de-DE" dirty="0"/>
          </a:p>
          <a:p>
            <a:r>
              <a:rPr lang="de-DE" dirty="0"/>
              <a:t>Gemeindeamt</a:t>
            </a:r>
          </a:p>
          <a:p>
            <a:r>
              <a:rPr lang="de-DE" dirty="0"/>
              <a:t>Bücherei</a:t>
            </a:r>
          </a:p>
          <a:p>
            <a:r>
              <a:rPr lang="de-DE" dirty="0" err="1"/>
              <a:t>Dorfgatschn</a:t>
            </a:r>
            <a:endParaRPr lang="de-DE" dirty="0"/>
          </a:p>
          <a:p>
            <a:endParaRPr lang="en-AT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A986C6-C533-13FB-2FC9-17F448E1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10568265" cy="934551"/>
          </a:xfrm>
        </p:spPr>
        <p:txBody>
          <a:bodyPr/>
          <a:lstStyle/>
          <a:p>
            <a:r>
              <a:rPr lang="de-AT" sz="2800" dirty="0"/>
              <a:t>Wie informieren Sie sich über das </a:t>
            </a:r>
            <a:br>
              <a:rPr lang="de-AT" sz="2800" dirty="0"/>
            </a:br>
            <a:r>
              <a:rPr lang="de-AT" sz="2800" dirty="0"/>
              <a:t>Geschehen in der Gemeinde? - Sonstige</a:t>
            </a:r>
          </a:p>
        </p:txBody>
      </p:sp>
    </p:spTree>
    <p:extLst>
      <p:ext uri="{BB962C8B-B14F-4D97-AF65-F5344CB8AC3E}">
        <p14:creationId xmlns:p14="http://schemas.microsoft.com/office/powerpoint/2010/main" val="351774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973-41F4-0DAB-EB6E-C453C203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4" y="650193"/>
            <a:ext cx="7036457" cy="974626"/>
          </a:xfrm>
        </p:spPr>
        <p:txBody>
          <a:bodyPr/>
          <a:lstStyle/>
          <a:p>
            <a:r>
              <a:rPr lang="de-DE" dirty="0"/>
              <a:t>Attraktivierung </a:t>
            </a:r>
            <a:r>
              <a:rPr lang="de-DE" dirty="0" err="1"/>
              <a:t>Pöchlarner</a:t>
            </a:r>
            <a:r>
              <a:rPr lang="de-DE" dirty="0"/>
              <a:t> Straße - Ideen</a:t>
            </a:r>
            <a:endParaRPr lang="en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F6850-D086-016F-87E7-8DE4DDFC9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979" y="1800225"/>
            <a:ext cx="9899650" cy="4222506"/>
          </a:xfrm>
        </p:spPr>
        <p:txBody>
          <a:bodyPr/>
          <a:lstStyle/>
          <a:p>
            <a:r>
              <a:rPr lang="de-DE" dirty="0"/>
              <a:t>Geschäfte aller Art, Fachgeschäfte, Dienstleister</a:t>
            </a:r>
          </a:p>
          <a:p>
            <a:r>
              <a:rPr lang="de-DE" dirty="0"/>
              <a:t>Gastronomie: Wirtshäuser, Restaurants, Cafés, </a:t>
            </a:r>
            <a:r>
              <a:rPr lang="de-DE" dirty="0" err="1"/>
              <a:t>Eislokal</a:t>
            </a:r>
            <a:endParaRPr lang="de-DE" dirty="0"/>
          </a:p>
          <a:p>
            <a:r>
              <a:rPr lang="de-DE" dirty="0"/>
              <a:t>Postabholboxen</a:t>
            </a:r>
          </a:p>
          <a:p>
            <a:r>
              <a:rPr lang="de-DE" dirty="0"/>
              <a:t>g</a:t>
            </a:r>
            <a:r>
              <a:rPr lang="de-DE" dirty="0" smtClean="0"/>
              <a:t>emischte </a:t>
            </a:r>
            <a:r>
              <a:rPr lang="de-DE" dirty="0"/>
              <a:t>Nutzungen: Wohnungen, Büros, Geschäfte, Arztpraxen</a:t>
            </a:r>
          </a:p>
          <a:p>
            <a:r>
              <a:rPr lang="de-DE" dirty="0"/>
              <a:t>Start </a:t>
            </a:r>
            <a:r>
              <a:rPr lang="de-DE" dirty="0" err="1"/>
              <a:t>ups</a:t>
            </a:r>
            <a:r>
              <a:rPr lang="de-DE" dirty="0"/>
              <a:t>, Pop-ups, Co-</a:t>
            </a:r>
            <a:r>
              <a:rPr lang="de-DE" dirty="0" err="1"/>
              <a:t>working</a:t>
            </a:r>
            <a:r>
              <a:rPr lang="de-DE" dirty="0"/>
              <a:t> Spaces</a:t>
            </a:r>
          </a:p>
          <a:p>
            <a:r>
              <a:rPr lang="de-DE" dirty="0"/>
              <a:t>l</a:t>
            </a:r>
            <a:r>
              <a:rPr lang="de-DE" dirty="0" smtClean="0"/>
              <a:t>eistbarer </a:t>
            </a:r>
            <a:r>
              <a:rPr lang="de-DE" dirty="0"/>
              <a:t>Wohnraum, Wohnstraße</a:t>
            </a:r>
          </a:p>
          <a:p>
            <a:r>
              <a:rPr lang="de-DE" dirty="0"/>
              <a:t>Kinderbetreuungseinrichtungen, Spielplatz, Indoor-Spielplatz</a:t>
            </a:r>
          </a:p>
          <a:p>
            <a:r>
              <a:rPr lang="de-DE" dirty="0"/>
              <a:t>Jugendtreff (indoor und </a:t>
            </a:r>
            <a:r>
              <a:rPr lang="de-DE" dirty="0" err="1"/>
              <a:t>outdoor</a:t>
            </a:r>
            <a:r>
              <a:rPr lang="de-DE" dirty="0"/>
              <a:t>)</a:t>
            </a:r>
          </a:p>
          <a:p>
            <a:r>
              <a:rPr lang="de-DE" dirty="0"/>
              <a:t>Betreutes Wohnen, Sozialzentrum, Generationenhaus, Tageszentrum SeniorInnen, Sozialmarkt, Second Hand Laden</a:t>
            </a:r>
          </a:p>
          <a:p>
            <a:r>
              <a:rPr lang="de-DE" dirty="0"/>
              <a:t>o</a:t>
            </a:r>
            <a:r>
              <a:rPr lang="de-DE" dirty="0" smtClean="0"/>
              <a:t>ptische </a:t>
            </a:r>
            <a:r>
              <a:rPr lang="de-DE" dirty="0"/>
              <a:t>Sanierung, Fassadengestaltung, Generalsanierung – Eigentümer verpflichten</a:t>
            </a:r>
          </a:p>
          <a:p>
            <a:r>
              <a:rPr lang="de-DE" dirty="0"/>
              <a:t>Veranstaltungszentrum/Meerzwecksaal, Vereinslokal Landjugend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746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973-41F4-0DAB-EB6E-C453C203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4" y="650193"/>
            <a:ext cx="7036457" cy="974626"/>
          </a:xfrm>
        </p:spPr>
        <p:txBody>
          <a:bodyPr/>
          <a:lstStyle/>
          <a:p>
            <a:r>
              <a:rPr lang="de-DE" dirty="0"/>
              <a:t>Attraktivierung </a:t>
            </a:r>
            <a:r>
              <a:rPr lang="de-DE" dirty="0" err="1"/>
              <a:t>Pöchlarner</a:t>
            </a:r>
            <a:r>
              <a:rPr lang="de-DE" dirty="0"/>
              <a:t> Straße - Ideen</a:t>
            </a:r>
            <a:endParaRPr lang="en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F6850-D086-016F-87E7-8DE4DDFC9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979" y="1800225"/>
            <a:ext cx="9899650" cy="4222506"/>
          </a:xfrm>
        </p:spPr>
        <p:txBody>
          <a:bodyPr/>
          <a:lstStyle/>
          <a:p>
            <a:r>
              <a:rPr lang="de-DE" dirty="0"/>
              <a:t>Brunnen sanieren</a:t>
            </a:r>
          </a:p>
          <a:p>
            <a:r>
              <a:rPr lang="de-DE" dirty="0"/>
              <a:t>Ruhezonen, mehr Grün, Sitzgelegenheiten, digitale Infosäule, Getränke- und Snackautomat, </a:t>
            </a:r>
            <a:r>
              <a:rPr lang="de-DE" dirty="0" err="1"/>
              <a:t>öffentl</a:t>
            </a:r>
            <a:r>
              <a:rPr lang="de-DE" dirty="0"/>
              <a:t>. WC</a:t>
            </a:r>
          </a:p>
          <a:p>
            <a:r>
              <a:rPr lang="de-DE" dirty="0"/>
              <a:t>Verkehrsberuhigung, Erweiterung Begegnungszone, Barrierefreiheit, breitere Gehsteige, keine Pflasterung, Einbahnregelung</a:t>
            </a:r>
          </a:p>
          <a:p>
            <a:r>
              <a:rPr lang="de-DE" dirty="0"/>
              <a:t>Parkplätze (auch Parkhaus oder Parkgarage), Carsharing</a:t>
            </a:r>
          </a:p>
          <a:p>
            <a:r>
              <a:rPr lang="de-DE" dirty="0"/>
              <a:t>Kunstmeile, Kulturveranstaltungen, Kleinkunst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50522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Statistische Daten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83734-8173-4C4B-8B67-6B028232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570915"/>
            <a:ext cx="9914728" cy="1987724"/>
          </a:xfrm>
        </p:spPr>
        <p:txBody>
          <a:bodyPr/>
          <a:lstStyle/>
          <a:p>
            <a:r>
              <a:rPr lang="de-AT" dirty="0" smtClean="0"/>
              <a:t>6.154 Einwohnerinnen und Einwohner</a:t>
            </a:r>
          </a:p>
          <a:p>
            <a:r>
              <a:rPr lang="de-AT" dirty="0" smtClean="0"/>
              <a:t>614 vollständig ausgefüllte Fragebögen = knapp 10 %</a:t>
            </a:r>
            <a:br>
              <a:rPr lang="de-AT" dirty="0" smtClean="0"/>
            </a:br>
            <a:r>
              <a:rPr lang="de-AT" dirty="0" smtClean="0"/>
              <a:t>….   davon 273 in Papierform abgegeben (44 %)</a:t>
            </a:r>
          </a:p>
          <a:p>
            <a:endParaRPr lang="de-AT" dirty="0"/>
          </a:p>
          <a:p>
            <a:r>
              <a:rPr lang="de-AT" dirty="0" smtClean="0"/>
              <a:t>Zeitraum der Umfrage: </a:t>
            </a:r>
            <a:r>
              <a:rPr lang="de-AT" dirty="0" smtClean="0"/>
              <a:t>28. </a:t>
            </a:r>
            <a:r>
              <a:rPr lang="de-AT" dirty="0" smtClean="0"/>
              <a:t>April bis 31. Mai 2024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32E314-5FB8-47DA-8B2E-6B73C3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547" y="3558639"/>
            <a:ext cx="5218642" cy="123253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Die Auswertung erfolgte über Mitarbeiterinnen der Dorf- </a:t>
            </a:r>
            <a:r>
              <a:rPr lang="de-AT" dirty="0" smtClean="0"/>
              <a:t>und Stadterneuerung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468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973-41F4-0DAB-EB6E-C453C203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4" y="650193"/>
            <a:ext cx="7036457" cy="487313"/>
          </a:xfrm>
        </p:spPr>
        <p:txBody>
          <a:bodyPr/>
          <a:lstStyle/>
          <a:p>
            <a:r>
              <a:rPr lang="de-DE" dirty="0"/>
              <a:t>Gestaltung im Park- Vorschläge</a:t>
            </a:r>
            <a:endParaRPr lang="en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F6850-D086-016F-87E7-8DE4DDFC9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979" y="1800225"/>
            <a:ext cx="9899650" cy="4222506"/>
          </a:xfrm>
        </p:spPr>
        <p:txBody>
          <a:bodyPr/>
          <a:lstStyle/>
          <a:p>
            <a:r>
              <a:rPr lang="de-DE" dirty="0"/>
              <a:t>Attraktivierung – neue Spielgeräte (von-bis) und Angebote</a:t>
            </a:r>
          </a:p>
          <a:p>
            <a:r>
              <a:rPr lang="de-DE" dirty="0" err="1"/>
              <a:t>Motorikpark</a:t>
            </a:r>
            <a:r>
              <a:rPr lang="de-DE" dirty="0"/>
              <a:t>, Fitness, </a:t>
            </a:r>
            <a:r>
              <a:rPr lang="de-DE" dirty="0" err="1"/>
              <a:t>Boulderwand</a:t>
            </a:r>
            <a:r>
              <a:rPr lang="de-DE" dirty="0"/>
              <a:t>, </a:t>
            </a:r>
            <a:r>
              <a:rPr lang="de-DE" dirty="0" err="1"/>
              <a:t>Padel</a:t>
            </a:r>
            <a:r>
              <a:rPr lang="de-DE" dirty="0"/>
              <a:t>-Tennis, Pumptrack, Ninja Park, Rutschturm</a:t>
            </a:r>
          </a:p>
          <a:p>
            <a:r>
              <a:rPr lang="de-DE" dirty="0"/>
              <a:t>Beachvolleyballplätze, Sandspielplätze</a:t>
            </a:r>
          </a:p>
          <a:p>
            <a:r>
              <a:rPr lang="de-DE" dirty="0"/>
              <a:t>Riesenschach, Boccia, Generationenplatz</a:t>
            </a:r>
          </a:p>
          <a:p>
            <a:r>
              <a:rPr lang="de-DE" dirty="0"/>
              <a:t>Sitzmöglichkeiten (überdacht), Hängematten, Liegen, Picknick-Grillplätze, </a:t>
            </a:r>
            <a:r>
              <a:rPr lang="de-DE" dirty="0" err="1"/>
              <a:t>Chill</a:t>
            </a:r>
            <a:r>
              <a:rPr lang="de-DE" dirty="0"/>
              <a:t> out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/>
              <a:t>Trinkwasserspender, Sprinkler, WC (</a:t>
            </a:r>
            <a:r>
              <a:rPr lang="de-DE" dirty="0" err="1"/>
              <a:t>Öklo</a:t>
            </a:r>
            <a:r>
              <a:rPr lang="de-DE" dirty="0"/>
              <a:t>), Sanitäranlage mit Wickelmöglichkeit</a:t>
            </a:r>
          </a:p>
          <a:p>
            <a:r>
              <a:rPr lang="de-DE" dirty="0"/>
              <a:t>Bepflanzung, Begrünung, Entfernung giftiger Eiben, kleiner Naturteich</a:t>
            </a:r>
          </a:p>
          <a:p>
            <a:r>
              <a:rPr lang="de-DE" dirty="0"/>
              <a:t>Einzäunung, Sonnensegel Sandkiste, bessere Beleuchtung</a:t>
            </a:r>
          </a:p>
          <a:p>
            <a:r>
              <a:rPr lang="de-DE" dirty="0"/>
              <a:t>keine Großveranstaltungen mehr</a:t>
            </a:r>
          </a:p>
          <a:p>
            <a:r>
              <a:rPr lang="de-DE" dirty="0"/>
              <a:t>Hundezone :: keine Hunde</a:t>
            </a:r>
          </a:p>
          <a:p>
            <a:r>
              <a:rPr lang="de-DE" dirty="0"/>
              <a:t>Sauberkeit, Pflege, genügend Mistkübel, Parkaufsicht</a:t>
            </a:r>
          </a:p>
          <a:p>
            <a:r>
              <a:rPr lang="de-DE" dirty="0"/>
              <a:t>Verkehrssicherheit – Zebrastreifen Richtung Schule/Freibad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9768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973-41F4-0DAB-EB6E-C453C203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4" y="650193"/>
            <a:ext cx="7036457" cy="487313"/>
          </a:xfrm>
        </p:spPr>
        <p:txBody>
          <a:bodyPr/>
          <a:lstStyle/>
          <a:p>
            <a:r>
              <a:rPr lang="de-DE" dirty="0"/>
              <a:t>Gestaltung im Park- Vorschläge</a:t>
            </a:r>
            <a:endParaRPr lang="en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F6850-D086-016F-87E7-8DE4DDFC9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979" y="1800225"/>
            <a:ext cx="9899650" cy="4222506"/>
          </a:xfrm>
        </p:spPr>
        <p:txBody>
          <a:bodyPr/>
          <a:lstStyle/>
          <a:p>
            <a:r>
              <a:rPr lang="de-DE" dirty="0"/>
              <a:t>Inhalatorium</a:t>
            </a:r>
          </a:p>
          <a:p>
            <a:r>
              <a:rPr lang="de-DE" dirty="0"/>
              <a:t>Flohmarkt, Wochen-, Advent-, Weihnachtsmarkt im Park</a:t>
            </a:r>
          </a:p>
          <a:p>
            <a:r>
              <a:rPr lang="de-DE" dirty="0"/>
              <a:t>Einbindung Freibad mit Badbuffet </a:t>
            </a:r>
          </a:p>
          <a:p>
            <a:r>
              <a:rPr lang="de-DE" dirty="0"/>
              <a:t>Parkcafé oder kl. Imbiss, Snack- und Getränkeautomaten</a:t>
            </a:r>
          </a:p>
          <a:p>
            <a:r>
              <a:rPr lang="de-DE" dirty="0" err="1"/>
              <a:t>Gemeinschaftsgarteln</a:t>
            </a:r>
            <a:endParaRPr lang="de-DE" dirty="0"/>
          </a:p>
          <a:p>
            <a:r>
              <a:rPr lang="de-DE" dirty="0"/>
              <a:t>Abstellplätze für Räder und Mopeds</a:t>
            </a:r>
          </a:p>
          <a:p>
            <a:r>
              <a:rPr lang="de-DE" dirty="0"/>
              <a:t>Beispiele in Haag, Ybbs, Frankenfels, Grein, Wolfpassing, Mühling, Oberndorf, Lunz, </a:t>
            </a:r>
            <a:r>
              <a:rPr lang="de-DE" dirty="0" err="1"/>
              <a:t>Yspertal</a:t>
            </a:r>
            <a:endParaRPr lang="de-DE" dirty="0"/>
          </a:p>
          <a:p>
            <a:r>
              <a:rPr lang="de-DE" dirty="0"/>
              <a:t>Soll so bleiben wie er ist!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38673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02DDF4-1313-40E6-9D4A-8C0EAC9490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7012" y="2890403"/>
            <a:ext cx="7407351" cy="804141"/>
          </a:xfrm>
        </p:spPr>
        <p:txBody>
          <a:bodyPr/>
          <a:lstStyle/>
          <a:p>
            <a:pPr marL="0" indent="0">
              <a:buNone/>
            </a:pPr>
            <a:r>
              <a:rPr lang="de-AT" sz="3200" dirty="0"/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9744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Statistische Daten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83734-8173-4C4B-8B67-6B028232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51" y="1607406"/>
            <a:ext cx="9914728" cy="298864"/>
          </a:xfrm>
        </p:spPr>
        <p:txBody>
          <a:bodyPr/>
          <a:lstStyle/>
          <a:p>
            <a:r>
              <a:rPr lang="de-AT" dirty="0"/>
              <a:t>Geschlechtsverteilung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C615136-3579-9D72-CF14-8D31A6A22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100034"/>
              </p:ext>
            </p:extLst>
          </p:nvPr>
        </p:nvGraphicFramePr>
        <p:xfrm>
          <a:off x="2445543" y="2123538"/>
          <a:ext cx="6091787" cy="368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62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Statistische Daten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83734-8173-4C4B-8B67-6B028232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51" y="1335204"/>
            <a:ext cx="9914728" cy="298864"/>
          </a:xfrm>
        </p:spPr>
        <p:txBody>
          <a:bodyPr/>
          <a:lstStyle/>
          <a:p>
            <a:r>
              <a:rPr lang="de-AT" dirty="0"/>
              <a:t>Altersgruppen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78156"/>
              </p:ext>
            </p:extLst>
          </p:nvPr>
        </p:nvGraphicFramePr>
        <p:xfrm>
          <a:off x="2372497" y="2281881"/>
          <a:ext cx="6021860" cy="41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B9B2187-FC9F-94BF-894A-BCFB2AC3A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7839"/>
              </p:ext>
            </p:extLst>
          </p:nvPr>
        </p:nvGraphicFramePr>
        <p:xfrm>
          <a:off x="905934" y="1634068"/>
          <a:ext cx="8242058" cy="4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2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Statistische Daten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83734-8173-4C4B-8B67-6B028232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51" y="1587706"/>
            <a:ext cx="9914728" cy="298864"/>
          </a:xfrm>
        </p:spPr>
        <p:txBody>
          <a:bodyPr/>
          <a:lstStyle/>
          <a:p>
            <a:r>
              <a:rPr lang="de-AT" dirty="0" smtClean="0"/>
              <a:t>Wohnsitz</a:t>
            </a:r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E1F38AC-3116-03FD-065A-382E93FA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77109"/>
              </p:ext>
            </p:extLst>
          </p:nvPr>
        </p:nvGraphicFramePr>
        <p:xfrm>
          <a:off x="799951" y="1498600"/>
          <a:ext cx="8437182" cy="486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6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74687"/>
            <a:ext cx="7036457" cy="487313"/>
          </a:xfrm>
        </p:spPr>
        <p:txBody>
          <a:bodyPr/>
          <a:lstStyle/>
          <a:p>
            <a:r>
              <a:rPr lang="de-AT" dirty="0"/>
              <a:t>Statistische Daten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83734-8173-4C4B-8B67-6B028232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51" y="1587706"/>
            <a:ext cx="9914728" cy="298864"/>
          </a:xfrm>
        </p:spPr>
        <p:txBody>
          <a:bodyPr/>
          <a:lstStyle/>
          <a:p>
            <a:r>
              <a:rPr lang="de-AT" dirty="0" smtClean="0"/>
              <a:t>Wohndauer</a:t>
            </a:r>
            <a:endParaRPr lang="de-AT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462A2F7-FA24-214D-CA13-5803C79B3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042639"/>
              </p:ext>
            </p:extLst>
          </p:nvPr>
        </p:nvGraphicFramePr>
        <p:xfrm>
          <a:off x="272238" y="1397001"/>
          <a:ext cx="10988429" cy="535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36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4" y="1022150"/>
            <a:ext cx="8113140" cy="447238"/>
          </a:xfrm>
        </p:spPr>
        <p:txBody>
          <a:bodyPr/>
          <a:lstStyle/>
          <a:p>
            <a:r>
              <a:rPr lang="de-AT" sz="2800" dirty="0"/>
              <a:t>Katastralgemeinden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78156"/>
              </p:ext>
            </p:extLst>
          </p:nvPr>
        </p:nvGraphicFramePr>
        <p:xfrm>
          <a:off x="2372497" y="2281881"/>
          <a:ext cx="6021860" cy="41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88643"/>
              </p:ext>
            </p:extLst>
          </p:nvPr>
        </p:nvGraphicFramePr>
        <p:xfrm>
          <a:off x="1929591" y="2529016"/>
          <a:ext cx="6464766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32AD09F3-B25B-A1E1-147D-5CA0E27AA87A}"/>
              </a:ext>
            </a:extLst>
          </p:cNvPr>
          <p:cNvSpPr txBox="1">
            <a:spLocks/>
          </p:cNvSpPr>
          <p:nvPr/>
        </p:nvSpPr>
        <p:spPr>
          <a:xfrm>
            <a:off x="799951" y="511321"/>
            <a:ext cx="7036457" cy="4873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kern="1200">
                <a:solidFill>
                  <a:srgbClr val="005A99"/>
                </a:solidFill>
                <a:latin typeface="+mn-lt"/>
                <a:ea typeface="Roboto Slab" pitchFamily="2" charset="0"/>
                <a:cs typeface="+mj-cs"/>
              </a:defRPr>
            </a:lvl1pPr>
          </a:lstStyle>
          <a:p>
            <a:r>
              <a:rPr lang="de-AT" dirty="0"/>
              <a:t>Statistische Daten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22C1BD5-BCC0-25A9-E2A4-322778830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154951"/>
              </p:ext>
            </p:extLst>
          </p:nvPr>
        </p:nvGraphicFramePr>
        <p:xfrm>
          <a:off x="1002175" y="1492903"/>
          <a:ext cx="9111258" cy="498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43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0FFCCDF-82F9-FF63-F876-C40183F1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4" y="832129"/>
            <a:ext cx="10138258" cy="487313"/>
          </a:xfrm>
        </p:spPr>
        <p:txBody>
          <a:bodyPr/>
          <a:lstStyle/>
          <a:p>
            <a:r>
              <a:rPr lang="de-DE" dirty="0"/>
              <a:t>Leben </a:t>
            </a:r>
            <a:r>
              <a:rPr lang="de-DE" dirty="0" smtClean="0"/>
              <a:t>in </a:t>
            </a:r>
            <a:r>
              <a:rPr lang="de-DE" dirty="0" err="1" smtClean="0"/>
              <a:t>Purgstall</a:t>
            </a:r>
            <a:endParaRPr lang="en-AT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84928"/>
              </p:ext>
            </p:extLst>
          </p:nvPr>
        </p:nvGraphicFramePr>
        <p:xfrm>
          <a:off x="186213" y="1319441"/>
          <a:ext cx="11032119" cy="516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61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45950"/>
              </p:ext>
            </p:extLst>
          </p:nvPr>
        </p:nvGraphicFramePr>
        <p:xfrm>
          <a:off x="0" y="0"/>
          <a:ext cx="11520488" cy="66162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0488">
                  <a:extLst>
                    <a:ext uri="{9D8B030D-6E8A-4147-A177-3AD203B41FA5}">
                      <a16:colId xmlns:a16="http://schemas.microsoft.com/office/drawing/2014/main" val="948438691"/>
                    </a:ext>
                  </a:extLst>
                </a:gridCol>
              </a:tblGrid>
              <a:tr h="52086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Calibri" panose="020F0502020204030204" pitchFamily="34" charset="0"/>
                        </a:rPr>
                        <a:t>NEGATIVES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99453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Gastronomie:. </a:t>
                      </a: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Angebot, </a:t>
                      </a: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fehlendes Café-Eisgeschäft, </a:t>
                      </a: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Öffnungszeiten am WE</a:t>
                      </a:r>
                      <a:endParaRPr lang="en-AT" sz="2400" kern="100" dirty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292460"/>
                  </a:ext>
                </a:extLst>
              </a:tr>
              <a:tr h="64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Verkehr, Verkehrssicherheit, spez. Bereiche, Geschwindigkeit, Lärmbelästigung, </a:t>
                      </a:r>
                      <a:r>
                        <a:rPr lang="de-DE" sz="2400" kern="100" baseline="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Anbindung öffentlicher Verkehr, Umfahrung, Straßenzustand, 30er Zonen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452535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Rad- und Fußwege (ausbaufähig), Barrierefreiheit, Pflasterung Kirchenplatz</a:t>
                      </a:r>
                      <a:endParaRPr lang="en-AT" sz="2400" kern="100" dirty="0" smtClean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96721"/>
                  </a:ext>
                </a:extLst>
              </a:tr>
              <a:tr h="64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Müll</a:t>
                      </a: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fehlende Mistkübel, Unkraut, Hundekot, Park, Geruchsbelästigung, fehlendes öffentliches (barrierefreies) WC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33811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Leerstände, Angebot an Geschäften, Ortskernbelebung, Nahversorgung, </a:t>
                      </a:r>
                      <a:r>
                        <a:rPr lang="de-DE" sz="2400" kern="100" dirty="0" err="1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Pöchlarner</a:t>
                      </a: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Straße</a:t>
                      </a:r>
                      <a:endParaRPr lang="en-AT" sz="2400" kern="100" dirty="0" smtClean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280737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Bodenversiegelung, Verbauung Industriegebiet, wenig Bäume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311660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err="1" smtClean="0"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Erlaufschlucht</a:t>
                      </a:r>
                      <a:endParaRPr lang="en-AT" sz="2400" kern="100" dirty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242541"/>
                  </a:ext>
                </a:extLst>
              </a:tr>
              <a:tr h="422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Freibad</a:t>
                      </a:r>
                      <a:r>
                        <a:rPr lang="de-DE" sz="2400" kern="100" baseline="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attraktivieren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461581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Attraktive Spielplätze/Freiflächen für Kinder und Jugendliche, Landjugend</a:t>
                      </a:r>
                      <a:endParaRPr lang="en-AT" sz="2400" kern="100" dirty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46903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de-DE" sz="2400" kern="100" baseline="0" dirty="0" smtClean="0"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wenig Veranstaltungen, insbes. für Jugendliche; Kulturinitiativen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389977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Wohnen – zu teuer: Wohnungen und Baugründe</a:t>
                      </a:r>
                      <a:endParaRPr lang="en-AT" sz="2400" kern="100" dirty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871509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Parksituation im Zentrum, </a:t>
                      </a: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 </a:t>
                      </a:r>
                      <a:r>
                        <a:rPr lang="de-DE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BE4D5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Bahnhof </a:t>
                      </a:r>
                      <a:endParaRPr lang="en-AT" sz="2400" kern="1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905848"/>
                  </a:ext>
                </a:extLst>
              </a:tr>
              <a:tr h="41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kern="1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7CAAC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Kinderbetreuung</a:t>
                      </a:r>
                      <a:endParaRPr lang="en-AT" sz="2400" kern="100" dirty="0">
                        <a:effectLst/>
                        <a:highlight>
                          <a:srgbClr val="F7CAAC"/>
                        </a:highlight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05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rfStadtErneueru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NU Schriftarten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BA9C2C-FD11-49F6-8818-6A8745F8F658}" vid="{BDCA21F0-994A-4C60-8408-D4A01E7AF7BC}"/>
    </a:ext>
  </a:extLst>
</a:theme>
</file>

<file path=ppt/theme/theme2.xml><?xml version="1.0" encoding="utf-8"?>
<a:theme xmlns:a="http://schemas.openxmlformats.org/drawingml/2006/main" name="DorfStadtErneuerung mit Logoleiste">
  <a:themeElements>
    <a:clrScheme name="Benutzerdefiniert 1">
      <a:dk1>
        <a:srgbClr val="00599A"/>
      </a:dk1>
      <a:lt1>
        <a:srgbClr val="FFFFFF"/>
      </a:lt1>
      <a:dk2>
        <a:srgbClr val="282828"/>
      </a:dk2>
      <a:lt2>
        <a:srgbClr val="FFFFFF"/>
      </a:lt2>
      <a:accent1>
        <a:srgbClr val="FFD500"/>
      </a:accent1>
      <a:accent2>
        <a:srgbClr val="8BB35E"/>
      </a:accent2>
      <a:accent3>
        <a:srgbClr val="FFEF6B"/>
      </a:accent3>
      <a:accent4>
        <a:srgbClr val="9FC771"/>
      </a:accent4>
      <a:accent5>
        <a:srgbClr val="FFFFFF"/>
      </a:accent5>
      <a:accent6>
        <a:srgbClr val="FFFFFF"/>
      </a:accent6>
      <a:hlink>
        <a:srgbClr val="1C9BD8"/>
      </a:hlink>
      <a:folHlink>
        <a:srgbClr val="1C9BD8"/>
      </a:folHlink>
    </a:clrScheme>
    <a:fontScheme name="ENU Schriftarten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BA9C2C-FD11-49F6-8818-6A8745F8F658}" vid="{BDCA21F0-994A-4C60-8408-D4A01E7AF7B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Umfra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A8D08D"/>
    </a:accent2>
    <a:accent3>
      <a:srgbClr val="A5A5A5"/>
    </a:accent3>
    <a:accent4>
      <a:srgbClr val="FDB1A4"/>
    </a:accent4>
    <a:accent5>
      <a:srgbClr val="CA1C0E"/>
    </a:accent5>
    <a:accent6>
      <a:srgbClr val="BDD7EE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ENU</Template>
  <TotalTime>0</TotalTime>
  <Words>649</Words>
  <Application>Microsoft Office PowerPoint</Application>
  <PresentationFormat>Benutzerdefiniert</PresentationFormat>
  <Paragraphs>110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Times New Roman</vt:lpstr>
      <vt:lpstr>Aptos</vt:lpstr>
      <vt:lpstr>Roboto Slab</vt:lpstr>
      <vt:lpstr>Calibri</vt:lpstr>
      <vt:lpstr>Arial</vt:lpstr>
      <vt:lpstr>Symbol</vt:lpstr>
      <vt:lpstr>Wingdings</vt:lpstr>
      <vt:lpstr>DorfStadtErneuerung</vt:lpstr>
      <vt:lpstr>DorfStadtErneuerung mit Logoleiste</vt:lpstr>
      <vt:lpstr>Ergebnisse der Befragung   Purgstall an der Erlauf, 25. Juni 2024</vt:lpstr>
      <vt:lpstr>Statistische Daten</vt:lpstr>
      <vt:lpstr>Statistische Daten</vt:lpstr>
      <vt:lpstr>Statistische Daten</vt:lpstr>
      <vt:lpstr>Statistische Daten</vt:lpstr>
      <vt:lpstr>Statistische Daten</vt:lpstr>
      <vt:lpstr>Katastralgemeinden</vt:lpstr>
      <vt:lpstr>Leben in Purgstall</vt:lpstr>
      <vt:lpstr>PowerPoint-Präsentation</vt:lpstr>
      <vt:lpstr>PowerPoint-Präsentation</vt:lpstr>
      <vt:lpstr>Angebote und Bereiche</vt:lpstr>
      <vt:lpstr>Angebote und Bereiche</vt:lpstr>
      <vt:lpstr>Maßnahmen und Entwicklungen </vt:lpstr>
      <vt:lpstr>stärkere Akzente setzen:</vt:lpstr>
      <vt:lpstr>stärkere Akzente setzen:</vt:lpstr>
      <vt:lpstr>Wie informieren Sie sich über das  Geschehen in der Gemeinde?</vt:lpstr>
      <vt:lpstr>Wie informieren Sie sich über das  Geschehen in der Gemeinde? - Sonstige</vt:lpstr>
      <vt:lpstr>Attraktivierung Pöchlarner Straße - Ideen</vt:lpstr>
      <vt:lpstr>Attraktivierung Pöchlarner Straße - Ideen</vt:lpstr>
      <vt:lpstr>Gestaltung im Park- Vorschläge</vt:lpstr>
      <vt:lpstr>Gestaltung im Park- Vorschläge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Schreibeis</dc:creator>
  <cp:lastModifiedBy>Irene Kerschbaumer</cp:lastModifiedBy>
  <cp:revision>102</cp:revision>
  <cp:lastPrinted>2024-06-25T10:00:39Z</cp:lastPrinted>
  <dcterms:created xsi:type="dcterms:W3CDTF">2022-01-18T14:10:44Z</dcterms:created>
  <dcterms:modified xsi:type="dcterms:W3CDTF">2024-06-25T10:38:02Z</dcterms:modified>
</cp:coreProperties>
</file>